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5" r:id="rId15"/>
    <p:sldId id="276" r:id="rId16"/>
    <p:sldId id="277" r:id="rId17"/>
    <p:sldId id="278" r:id="rId18"/>
    <p:sldId id="279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3" r:id="rId29"/>
    <p:sldId id="294" r:id="rId30"/>
    <p:sldId id="295" r:id="rId31"/>
    <p:sldId id="296" r:id="rId32"/>
    <p:sldId id="297" r:id="rId33"/>
    <p:sldId id="298" r:id="rId34"/>
    <p:sldId id="306" r:id="rId35"/>
    <p:sldId id="315" r:id="rId36"/>
    <p:sldId id="320" r:id="rId37"/>
    <p:sldId id="330" r:id="rId38"/>
    <p:sldId id="339" r:id="rId39"/>
    <p:sldId id="340" r:id="rId40"/>
    <p:sldId id="372" r:id="rId41"/>
    <p:sldId id="37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hq8cf7IzwSuQ4qMhbGzJ+g==" hashData="3UYnurqGg37Yrausum/EHYot4RQ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Estilo claro 2 - Énfasi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ión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6/6/16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‹Nr.›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1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86840"/>
            <a:ext cx="7772400" cy="978408"/>
          </a:xfrm>
        </p:spPr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 “T”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“Sistemas Comunicativos en el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ntorno Laboral”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947333" y="4878917"/>
            <a:ext cx="54971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Jaime Santamaría Vega</a:t>
            </a:r>
            <a:r>
              <a:rPr lang="es-ES" dirty="0" smtClean="0"/>
              <a:t> </a:t>
            </a:r>
          </a:p>
          <a:p>
            <a:endParaRPr lang="es-ES" dirty="0"/>
          </a:p>
          <a:p>
            <a:r>
              <a:rPr lang="es-ES" dirty="0" smtClean="0">
                <a:solidFill>
                  <a:srgbClr val="AE700B"/>
                </a:solidFill>
              </a:rPr>
              <a:t>Experto y Consultor en Gestión de la </a:t>
            </a:r>
            <a:r>
              <a:rPr lang="es-ES" dirty="0" smtClean="0">
                <a:solidFill>
                  <a:srgbClr val="AE700B"/>
                </a:solidFill>
              </a:rPr>
              <a:t>Comunicación </a:t>
            </a:r>
            <a:endParaRPr lang="es-ES" dirty="0">
              <a:solidFill>
                <a:srgbClr val="AE7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375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Efectos de las preguntas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Abiertas: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que las partes nos proporcionen la mayor cantidad de información. 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Cerradas: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repuestas concretas.</a:t>
            </a:r>
            <a:r>
              <a:rPr lang="es-ES" dirty="0">
                <a:effectLst/>
              </a:rPr>
              <a:t> </a:t>
            </a:r>
            <a:endParaRPr lang="es-ES_tradnl" dirty="0">
              <a:effectLst/>
            </a:endParaRPr>
          </a:p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Lineales: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Permiten el ordenamiento permanente de datos relevantes para la comprensión del problema. Ubican a los participantes respecto a la información vital. Son útiles para hacer precisiones sobre información específica. 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Circulares: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Permite ponerse en el lugar del otro; propicia la participación comprometida para la comprensión del problema. 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Reflexivas: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Son hipotéticas. Posibilitan una reevaluación de las implicaciones de las acciones cometidas por las partes. Proyectan la relación de las partes más allá de la solución del conflicto. 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pPr lvl="0" algn="just">
              <a:spcBef>
                <a:spcPts val="0"/>
              </a:spcBef>
            </a:pPr>
            <a:r>
              <a:rPr lang="es-ES" dirty="0">
                <a:solidFill>
                  <a:srgbClr val="AE700B"/>
                </a:solidFill>
                <a:effectLst/>
              </a:rPr>
              <a:t>Estratégicas:</a:t>
            </a:r>
            <a:r>
              <a:rPr lang="es-ES" dirty="0"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Exigen tomar una posición específica respecto al problema. Pueden ser utilizadas para conducir a las partes a reconocer y abarcar una solución obvia.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366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MAL HABITO A EXTINGUIR:</a:t>
            </a:r>
          </a:p>
          <a:p>
            <a:pPr marL="0" indent="0">
              <a:buFont typeface="Wingdings 2" charset="0"/>
              <a:buNone/>
              <a:defRPr/>
            </a:pPr>
            <a:endParaRPr lang="es-ES" dirty="0" smtClean="0"/>
          </a:p>
          <a:p>
            <a:pPr lvl="1">
              <a:defRPr/>
            </a:pPr>
            <a:r>
              <a:rPr lang="es-ES" dirty="0" smtClean="0">
                <a:solidFill>
                  <a:srgbClr val="AE700B"/>
                </a:solidFill>
              </a:rPr>
              <a:t>¿Por que tantos jefes y lideres se comportan como derrotistas?</a:t>
            </a:r>
          </a:p>
          <a:p>
            <a:pPr lvl="1">
              <a:defRPr/>
            </a:pPr>
            <a:endParaRPr lang="es-ES" dirty="0" smtClean="0"/>
          </a:p>
          <a:p>
            <a:pPr lvl="2">
              <a:defRPr/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al habito de decir a los trabajadores lo que hacen mal en vez decir lo que hacen bien. </a:t>
            </a:r>
          </a:p>
          <a:p>
            <a:pPr lvl="2">
              <a:defRPr/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 reflexionar sobre la emoción expresada y el como se dice algo.(lenguaje no verbal, ejemplo: manos a la cabeza, en los bolsillos etc..)</a:t>
            </a:r>
          </a:p>
          <a:p>
            <a:pPr lvl="2">
              <a:defRPr/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 fijar metas realistas.</a:t>
            </a:r>
          </a:p>
          <a:p>
            <a:pPr lvl="2">
              <a:defRPr/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reen que generar un enfoque negativo genera mejores resultados.</a:t>
            </a:r>
          </a:p>
          <a:p>
            <a:pPr marL="685800" lvl="2" indent="0">
              <a:buFont typeface="Wingdings 2" charset="0"/>
              <a:buNone/>
              <a:defRPr/>
            </a:pPr>
            <a:endParaRPr lang="es-ES" dirty="0" smtClean="0"/>
          </a:p>
          <a:p>
            <a:pPr marL="685800" lvl="2" indent="0">
              <a:buFont typeface="Wingdings 2" charset="0"/>
              <a:buNone/>
              <a:defRPr/>
            </a:pPr>
            <a:endParaRPr lang="es-ES" dirty="0" smtClean="0"/>
          </a:p>
          <a:p>
            <a:pPr marL="685800" lvl="2" indent="0">
              <a:buFont typeface="Wingdings 2" charset="0"/>
              <a:buNone/>
              <a:defRPr/>
            </a:pPr>
            <a:endParaRPr lang="es-ES" dirty="0"/>
          </a:p>
          <a:p>
            <a:pPr marL="685800" lvl="2" indent="0">
              <a:buFont typeface="Wingdings 2" charset="0"/>
              <a:buNone/>
              <a:defRPr/>
            </a:pPr>
            <a:endParaRPr lang="es-ES" dirty="0"/>
          </a:p>
        </p:txBody>
      </p:sp>
      <p:sp>
        <p:nvSpPr>
          <p:cNvPr id="1239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AE700B"/>
                </a:solidFill>
              </a:rPr>
              <a:t>El enfoque positivo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 descr="como-mejorar-la-comunicacion-en-tu-lugar-de-trabajo-.jpg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" r="400"/>
          <a:stretch/>
        </p:blipFill>
        <p:spPr>
          <a:xfrm>
            <a:off x="280738" y="839120"/>
            <a:ext cx="8595894" cy="5163301"/>
          </a:xfrm>
        </p:spPr>
      </p:pic>
    </p:spTree>
    <p:extLst>
      <p:ext uri="{BB962C8B-B14F-4D97-AF65-F5344CB8AC3E}">
        <p14:creationId xmlns:p14="http://schemas.microsoft.com/office/powerpoint/2010/main" val="626884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 - </a:t>
            </a:r>
            <a:r>
              <a:rPr lang="es-ES" dirty="0" err="1" smtClean="0">
                <a:solidFill>
                  <a:schemeClr val="accent4">
                    <a:lumMod val="75000"/>
                  </a:schemeClr>
                </a:solidFill>
              </a:rPr>
              <a:t>Feedback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464" y="1869141"/>
            <a:ext cx="8821310" cy="4257022"/>
          </a:xfrm>
        </p:spPr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Toda buena gestión de la comunicación supone un retorno en beneficio de la compañía.</a:t>
            </a:r>
          </a:p>
          <a:p>
            <a:endParaRPr lang="es-ES" dirty="0"/>
          </a:p>
          <a:p>
            <a:pPr lvl="1"/>
            <a:endParaRPr lang="es-E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s-ES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“nuestras mejores ideas vienen de los despachadores y almacenistas”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685900" y="4666339"/>
            <a:ext cx="17798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Adler &amp; </a:t>
            </a:r>
            <a:r>
              <a:rPr lang="es-ES" sz="1000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Marquardt</a:t>
            </a:r>
            <a:r>
              <a:rPr lang="es-ES" sz="10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s-ES" sz="1000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Elmhorts</a:t>
            </a:r>
            <a:endParaRPr lang="es-ES" sz="10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413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 - Eficacia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Marcador de contenido 10"/>
          <p:cNvSpPr>
            <a:spLocks noGrp="1"/>
          </p:cNvSpPr>
          <p:nvPr>
            <p:ph sz="half" idx="1"/>
          </p:nvPr>
        </p:nvSpPr>
        <p:spPr>
          <a:xfrm>
            <a:off x="0" y="2498838"/>
            <a:ext cx="3920582" cy="3406433"/>
          </a:xfrm>
        </p:spPr>
        <p:txBody>
          <a:bodyPr>
            <a:noAutofit/>
          </a:bodyPr>
          <a:lstStyle/>
          <a:p>
            <a:pPr algn="just"/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Aumenta la coherencia entre objetivos y resultados.</a:t>
            </a:r>
          </a:p>
          <a:p>
            <a:pPr algn="just"/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Mejora la calidad.</a:t>
            </a:r>
          </a:p>
          <a:p>
            <a:pPr algn="just"/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Incrementa competitividad</a:t>
            </a:r>
          </a:p>
          <a:p>
            <a:pPr algn="just"/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Mayor rapidez ante amenazas y problemas internos y externos</a:t>
            </a:r>
            <a:endParaRPr lang="es-ES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Marcador de contenido 11"/>
          <p:cNvSpPr>
            <a:spLocks noGrp="1"/>
          </p:cNvSpPr>
          <p:nvPr>
            <p:ph sz="half" idx="2"/>
          </p:nvPr>
        </p:nvSpPr>
        <p:spPr>
          <a:xfrm>
            <a:off x="4611124" y="2498838"/>
            <a:ext cx="4532876" cy="3520463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F6C16A"/>
                </a:solidFill>
              </a:rPr>
              <a:t>Potencia la formación.</a:t>
            </a:r>
          </a:p>
          <a:p>
            <a:r>
              <a:rPr lang="es-ES" dirty="0" smtClean="0">
                <a:solidFill>
                  <a:srgbClr val="F6C16A"/>
                </a:solidFill>
              </a:rPr>
              <a:t>Estimula la participación. Favorece las iniciativas.</a:t>
            </a:r>
          </a:p>
          <a:p>
            <a:r>
              <a:rPr lang="es-ES" dirty="0" smtClean="0">
                <a:solidFill>
                  <a:srgbClr val="F6C16A"/>
                </a:solidFill>
              </a:rPr>
              <a:t>Posibilita lenguajes profesionales homogéneos.</a:t>
            </a:r>
          </a:p>
          <a:p>
            <a:r>
              <a:rPr lang="es-ES" dirty="0" smtClean="0">
                <a:solidFill>
                  <a:srgbClr val="F6C16A"/>
                </a:solidFill>
              </a:rPr>
              <a:t>Reduce barreras</a:t>
            </a:r>
          </a:p>
          <a:p>
            <a:r>
              <a:rPr lang="es-ES" dirty="0" smtClean="0">
                <a:solidFill>
                  <a:srgbClr val="F6C16A"/>
                </a:solidFill>
              </a:rPr>
              <a:t>Favorece desarrollo profesional. </a:t>
            </a:r>
          </a:p>
          <a:p>
            <a:r>
              <a:rPr lang="es-ES" dirty="0" smtClean="0">
                <a:solidFill>
                  <a:srgbClr val="F6C16A"/>
                </a:solidFill>
              </a:rPr>
              <a:t>Crea adhesión. </a:t>
            </a:r>
            <a:endParaRPr lang="es-ES" dirty="0">
              <a:solidFill>
                <a:srgbClr val="F6C16A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063595" y="1908615"/>
            <a:ext cx="19748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rgbClr val="AE700B"/>
                </a:solidFill>
              </a:rPr>
              <a:t>Para el producto</a:t>
            </a:r>
            <a:endParaRPr lang="es-ES" sz="2000" dirty="0">
              <a:solidFill>
                <a:srgbClr val="AE700B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436489" y="1927612"/>
            <a:ext cx="2108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rgbClr val="AE700B"/>
                </a:solidFill>
              </a:rPr>
              <a:t>Para el trabajador</a:t>
            </a:r>
            <a:endParaRPr lang="es-ES" sz="2000" dirty="0">
              <a:solidFill>
                <a:srgbClr val="AE7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302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Para la empresa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Asegura la participación.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Mejora resultados.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Adaptar estructuras a resultados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Estimula acciones de sinergias.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Mejora el rendimiento de las personas.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 comparten las prioridades.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Mayor identificación con la organización.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66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AE700B"/>
                </a:solidFill>
              </a:rPr>
              <a:t>Mejora de la </a:t>
            </a:r>
            <a:r>
              <a:rPr lang="es-ES" dirty="0">
                <a:solidFill>
                  <a:srgbClr val="AE700B"/>
                </a:solidFill>
              </a:rPr>
              <a:t>C</a:t>
            </a:r>
            <a:r>
              <a:rPr lang="es-ES" dirty="0" smtClean="0">
                <a:solidFill>
                  <a:srgbClr val="AE700B"/>
                </a:solidFill>
              </a:rPr>
              <a:t>omunicación laboral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2058737"/>
            <a:ext cx="7770813" cy="4067426"/>
          </a:xfrm>
        </p:spPr>
        <p:txBody>
          <a:bodyPr/>
          <a:lstStyle/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Comparte tu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visión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.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Proporciona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entrenamiento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.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Fomenta el trabajo en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equipo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.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Organiza reuniones de </a:t>
            </a:r>
            <a:r>
              <a:rPr lang="es-ES" dirty="0" err="1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staff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regularmente.</a:t>
            </a:r>
            <a:r>
              <a:rPr lang="es-ES_tradnl" dirty="0" smtClean="0">
                <a:effectLst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1820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 para Equipo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Planifica el proceso de comunicación.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r>
              <a:rPr lang="es-ES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Prepara el ambiente.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r>
              <a:rPr lang="es-ES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Prepara la documentación de soporte.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r>
              <a:rPr lang="es-ES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Cree en lo que comunicas.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r>
              <a:rPr lang="es-ES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Conoce a tu audiencia.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r>
              <a:rPr lang="es-ES" dirty="0" smtClean="0">
                <a:solidFill>
                  <a:srgbClr val="F6C16A"/>
                </a:solidFill>
                <a:effectLst/>
              </a:rPr>
              <a:t> </a:t>
            </a:r>
            <a:r>
              <a:rPr lang="es-ES" dirty="0">
                <a:solidFill>
                  <a:srgbClr val="F6C16A"/>
                </a:solidFill>
                <a:effectLst/>
              </a:rPr>
              <a:t>Clarifica el propósito de la comunicación.</a:t>
            </a:r>
            <a:endParaRPr lang="es-ES_tradnl" dirty="0">
              <a:solidFill>
                <a:srgbClr val="F6C16A"/>
              </a:solidFill>
              <a:effectLst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34154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7"/>
          <p:cNvSpPr>
            <a:spLocks noGrp="1"/>
          </p:cNvSpPr>
          <p:nvPr>
            <p:ph idx="4294967295"/>
          </p:nvPr>
        </p:nvSpPr>
        <p:spPr>
          <a:xfrm>
            <a:off x="607415" y="1642883"/>
            <a:ext cx="7770813" cy="4624922"/>
          </a:xfrm>
        </p:spPr>
        <p:txBody>
          <a:bodyPr>
            <a:normAutofit/>
          </a:bodyPr>
          <a:lstStyle/>
          <a:p>
            <a:r>
              <a:rPr lang="es-ES" b="1" dirty="0">
                <a:effectLst/>
              </a:rPr>
              <a:t> </a:t>
            </a:r>
            <a:r>
              <a:rPr lang="es-ES" dirty="0" smtClean="0">
                <a:solidFill>
                  <a:srgbClr val="AE700B"/>
                </a:solidFill>
                <a:effectLst/>
              </a:rPr>
              <a:t>Compuesto por: </a:t>
            </a:r>
          </a:p>
          <a:p>
            <a:pPr marL="0" indent="0">
              <a:buNone/>
            </a:pPr>
            <a:endParaRPr lang="es-ES_tradnl" dirty="0">
              <a:solidFill>
                <a:srgbClr val="AE700B"/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Tener conciencia de nuestras ideas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Considerar a los demás de manera consiente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Entablar relaciones simétricas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Es necesario al inicio de la formación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Ayudar, invitar y animar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Mantener el diálogo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Comprender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pPr lvl="1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Evitar que surjan entre los miembros "rutinas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defensivas”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  <a:effectLst/>
            </a:endParaRPr>
          </a:p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408097" y="635064"/>
            <a:ext cx="7150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accent4">
                    <a:lumMod val="75000"/>
                  </a:schemeClr>
                </a:solidFill>
              </a:rPr>
              <a:t>    Comunicación y equipo</a:t>
            </a:r>
            <a:endParaRPr lang="es-E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33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275265"/>
              </p:ext>
            </p:extLst>
          </p:nvPr>
        </p:nvGraphicFramePr>
        <p:xfrm>
          <a:off x="432077" y="1993286"/>
          <a:ext cx="8353495" cy="399650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348157"/>
                <a:gridCol w="1848835"/>
                <a:gridCol w="1848834"/>
                <a:gridCol w="2307669"/>
              </a:tblGrid>
              <a:tr h="107371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744A0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  </a:t>
                      </a:r>
                    </a:p>
                    <a:p>
                      <a:endParaRPr lang="es-ES" sz="12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  URGENTE </a:t>
                      </a:r>
                      <a:endParaRPr lang="es-ES" sz="12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s-ES" sz="1200" b="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b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NO</a:t>
                      </a:r>
                      <a:r>
                        <a:rPr lang="es-ES" sz="1200" b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URGENTE</a:t>
                      </a:r>
                      <a:endParaRPr lang="es-ES" sz="12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744A07"/>
                    </a:solidFill>
                  </a:tcPr>
                </a:tc>
              </a:tr>
              <a:tr h="859574"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rgbClr val="AE700B"/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rgbClr val="AE700B"/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rgbClr val="AE700B"/>
                          </a:solidFill>
                        </a:rPr>
                        <a:t>          IMPORTANTE</a:t>
                      </a:r>
                      <a:endParaRPr lang="es-ES" sz="1200" dirty="0">
                        <a:solidFill>
                          <a:srgbClr val="AE700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  <a:p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ACTUAR</a:t>
                      </a:r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PLANIFICAR</a:t>
                      </a:r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9D59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 IMPORTANTE</a:t>
                      </a:r>
                      <a:endParaRPr lang="es-E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68838"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rgbClr val="AE700B"/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rgbClr val="AE700B"/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rgbClr val="AE700B"/>
                          </a:solidFill>
                        </a:rPr>
                        <a:t>          NO IMPORTANTE</a:t>
                      </a:r>
                      <a:endParaRPr lang="es-ES" sz="1200" dirty="0">
                        <a:solidFill>
                          <a:srgbClr val="AE700B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DELEGAR</a:t>
                      </a:r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9D59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POSPONER</a:t>
                      </a:r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9D59B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NO IMPORTANTE</a:t>
                      </a:r>
                      <a:endParaRPr lang="es-E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94378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744A0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  URGENTE</a:t>
                      </a:r>
                      <a:r>
                        <a:rPr lang="es-ES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s-ES" sz="1200" dirty="0" smtClean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s-ES" sz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     NO URGENTE</a:t>
                      </a:r>
                      <a:endParaRPr lang="es-ES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968969" y="419009"/>
            <a:ext cx="4959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solidFill>
                  <a:srgbClr val="AE700B"/>
                </a:solidFill>
              </a:rPr>
              <a:t>Comunicación - Tiempo</a:t>
            </a:r>
            <a:endParaRPr lang="es-ES" sz="3600" dirty="0">
              <a:solidFill>
                <a:srgbClr val="AE7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136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82083"/>
            <a:ext cx="7770813" cy="968811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4" name="Marcador de contenido 3" descr="Jefes_Comunicaci_n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1"/>
          <a:stretch/>
        </p:blipFill>
        <p:spPr>
          <a:xfrm>
            <a:off x="685800" y="582083"/>
            <a:ext cx="7770813" cy="5609167"/>
          </a:xfrm>
        </p:spPr>
      </p:pic>
    </p:spTree>
    <p:extLst>
      <p:ext uri="{BB962C8B-B14F-4D97-AF65-F5344CB8AC3E}">
        <p14:creationId xmlns:p14="http://schemas.microsoft.com/office/powerpoint/2010/main" val="197479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 telefónica. 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Ofrecer mensajes de bienvenida. 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Operadores automáticos configurados de tal manera que estén pensando en el usuario. 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Formación de operadores. 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Atender al motivo de la llamada.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Ofrecer opciones al usuario que intente conectar por teléfono.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Atender las llamadas. 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Evaluar el trafico de llamadas.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Automatizar sistemas (</a:t>
            </a:r>
            <a:r>
              <a:rPr lang="es-ES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call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center, automatizar horarios, grupo comercial, grupo atención clientes…).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Adaptar sistemas (a nuestras necesidades, operador automático, consultas mediante bases de datos). </a:t>
            </a: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Formar e informar al cliente a la empresa y al proveedor. </a:t>
            </a:r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306805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 presencial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0" lvl="2" indent="0">
              <a:buNone/>
            </a:pPr>
            <a:endParaRPr lang="es-ES" dirty="0" smtClean="0"/>
          </a:p>
          <a:p>
            <a:endParaRPr lang="es-ES" dirty="0"/>
          </a:p>
        </p:txBody>
      </p:sp>
      <p:pic>
        <p:nvPicPr>
          <p:cNvPr id="4" name="Imagen 3" descr="esa voz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853" y="1550894"/>
            <a:ext cx="7758336" cy="4509825"/>
          </a:xfrm>
          <a:prstGeom prst="rect">
            <a:avLst/>
          </a:prstGeom>
          <a:ln>
            <a:solidFill>
              <a:srgbClr val="AE700B"/>
            </a:solidFill>
          </a:ln>
        </p:spPr>
      </p:pic>
    </p:spTree>
    <p:extLst>
      <p:ext uri="{BB962C8B-B14F-4D97-AF65-F5344CB8AC3E}">
        <p14:creationId xmlns:p14="http://schemas.microsoft.com/office/powerpoint/2010/main" val="356418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¿Nuestro mejor arma?</a:t>
            </a:r>
            <a:endParaRPr lang="es-ES" dirty="0">
              <a:solidFill>
                <a:srgbClr val="AE700B"/>
              </a:solidFill>
            </a:endParaRPr>
          </a:p>
        </p:txBody>
      </p:sp>
      <p:pic>
        <p:nvPicPr>
          <p:cNvPr id="4" name="Marcador de contenido 3" descr="arma-2-2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" b="13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6165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 descr="bandera-de-la-paz-de-la-pistola-44182568.jpg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91" b="11374"/>
          <a:stretch/>
        </p:blipFill>
        <p:spPr>
          <a:xfrm>
            <a:off x="731658" y="1426737"/>
            <a:ext cx="7770813" cy="4275137"/>
          </a:xfrm>
        </p:spPr>
      </p:pic>
    </p:spTree>
    <p:extLst>
      <p:ext uri="{BB962C8B-B14F-4D97-AF65-F5344CB8AC3E}">
        <p14:creationId xmlns:p14="http://schemas.microsoft.com/office/powerpoint/2010/main" val="608195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4294967295"/>
          </p:nvPr>
        </p:nvSpPr>
        <p:spPr>
          <a:xfrm>
            <a:off x="730250" y="1868488"/>
            <a:ext cx="7770813" cy="4257675"/>
          </a:xfrm>
        </p:spPr>
        <p:txBody>
          <a:bodyPr/>
          <a:lstStyle/>
          <a:p>
            <a:r>
              <a:rPr lang="es-ES" dirty="0">
                <a:solidFill>
                  <a:srgbClr val="AE700B"/>
                </a:solidFill>
              </a:rPr>
              <a:t>Amabilidad:</a:t>
            </a:r>
            <a:r>
              <a:rPr lang="es-ES" dirty="0"/>
              <a:t>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“es la mejor técnica de venta</a:t>
            </a:r>
            <a:r>
              <a:rPr lang="es-ES" dirty="0">
                <a:solidFill>
                  <a:srgbClr val="F6C16A"/>
                </a:solidFill>
              </a:rPr>
              <a:t>” es una ventana abierta a un tratamiento de un contacto futuro. “sin clientes no tendremos beneficio”. </a:t>
            </a:r>
          </a:p>
          <a:p>
            <a:pPr lvl="1"/>
            <a:endParaRPr lang="es-ES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Tipos: </a:t>
            </a:r>
          </a:p>
          <a:p>
            <a:pPr lvl="2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Verbal.</a:t>
            </a:r>
          </a:p>
          <a:p>
            <a:pPr lvl="2"/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No verbal.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9634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idx="4294967295"/>
          </p:nvPr>
        </p:nvSpPr>
        <p:spPr>
          <a:xfrm>
            <a:off x="317500" y="623888"/>
            <a:ext cx="3611563" cy="614362"/>
          </a:xfrm>
        </p:spPr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Verbal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4294967295"/>
          </p:nvPr>
        </p:nvSpPr>
        <p:spPr>
          <a:xfrm>
            <a:off x="228600" y="1398589"/>
            <a:ext cx="4005263" cy="368776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Saludo inicial y final. 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Gracias y por favor.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Ofrecer ayuda.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No responsabilizar al cliente de su insatisfacción. 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Utilizar lenguaje positivo.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No contestar con monosílabos. 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Mostrar escucha activa. 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Tono de la voz</a:t>
            </a:r>
          </a:p>
          <a:p>
            <a:pPr marL="0" indent="0">
              <a:buNone/>
            </a:pPr>
            <a:r>
              <a:rPr lang="es-ES" sz="29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En la escritura también hay tono y voz. 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4294967295"/>
          </p:nvPr>
        </p:nvSpPr>
        <p:spPr>
          <a:xfrm>
            <a:off x="5227638" y="623888"/>
            <a:ext cx="3611562" cy="614362"/>
          </a:xfrm>
        </p:spPr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No verbal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294967295"/>
          </p:nvPr>
        </p:nvSpPr>
        <p:spPr>
          <a:xfrm>
            <a:off x="5227638" y="1397000"/>
            <a:ext cx="3611562" cy="3687763"/>
          </a:xfrm>
        </p:spPr>
        <p:txBody>
          <a:bodyPr>
            <a:noAutofit/>
          </a:bodyPr>
          <a:lstStyle/>
          <a:p>
            <a:r>
              <a:rPr lang="es-ES" sz="1600" dirty="0" smtClean="0">
                <a:solidFill>
                  <a:srgbClr val="F6C16A"/>
                </a:solidFill>
              </a:rPr>
              <a:t>Contacto visual.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Sonreír.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Escuchar atentamente. 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Levantarse de la silla.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Gestos suaves. 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Puntualidad.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Imagen personal. 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Limpieza y orden de los despachos. </a:t>
            </a:r>
          </a:p>
          <a:p>
            <a:r>
              <a:rPr lang="es-ES" sz="1600" dirty="0" smtClean="0">
                <a:solidFill>
                  <a:srgbClr val="F6C16A"/>
                </a:solidFill>
              </a:rPr>
              <a:t>Olor y ambiente. </a:t>
            </a:r>
            <a:endParaRPr lang="es-ES" sz="1600" dirty="0">
              <a:solidFill>
                <a:srgbClr val="F6C1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103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Básico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s-ES" dirty="0" smtClean="0">
                <a:solidFill>
                  <a:srgbClr val="F6C16A"/>
                </a:solidFill>
              </a:rPr>
              <a:t>1.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Atención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al cliente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excelente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2. Adaptarse a las necesidades del cliente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3. Ser divertido y un poquito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raro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4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Ser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aventurero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5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Crecer pero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aprender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6. Ser abierto y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honesto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7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Crear un equipo de profesionales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positivo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8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Hacer más con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menos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9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Pasión y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ambición</a:t>
            </a:r>
          </a:p>
          <a:p>
            <a:pPr marL="0" indent="0">
              <a:spcBef>
                <a:spcPts val="0"/>
              </a:spcBef>
              <a:buNone/>
            </a:pP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10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Humildad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45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412750" y="2509545"/>
            <a:ext cx="8138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AE700B"/>
                </a:solidFill>
              </a:rPr>
              <a:t>      “Las emociones se contagian”</a:t>
            </a:r>
            <a:endParaRPr lang="es-ES" sz="4000" dirty="0">
              <a:solidFill>
                <a:srgbClr val="AE7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94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AE700B"/>
                </a:solidFill>
              </a:rPr>
              <a:t>Lenguaje no verbal en el trabajo</a:t>
            </a:r>
            <a:endParaRPr lang="es-ES" dirty="0">
              <a:solidFill>
                <a:srgbClr val="AE700B"/>
              </a:solidFill>
            </a:endParaRPr>
          </a:p>
        </p:txBody>
      </p:sp>
      <p:pic>
        <p:nvPicPr>
          <p:cNvPr id="4" name="Marcador de contenido 3" descr="imageleonardodavincielhombredevitruvio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9" t="609" r="-293" b="-11"/>
          <a:stretch/>
        </p:blipFill>
        <p:spPr>
          <a:xfrm>
            <a:off x="1149684" y="1804737"/>
            <a:ext cx="6483684" cy="3729789"/>
          </a:xfrm>
        </p:spPr>
      </p:pic>
    </p:spTree>
    <p:extLst>
      <p:ext uri="{BB962C8B-B14F-4D97-AF65-F5344CB8AC3E}">
        <p14:creationId xmlns:p14="http://schemas.microsoft.com/office/powerpoint/2010/main" val="3920631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Clases de movimientos observables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Faciales.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Los gesticulares.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Los posturales.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es-ES" dirty="0"/>
          </a:p>
          <a:p>
            <a:pPr marL="0" indent="0">
              <a:buFont typeface="Wingdings 2" charset="0"/>
              <a:buNone/>
              <a:defRPr/>
            </a:pPr>
            <a:endParaRPr lang="es-ES" dirty="0" smtClean="0"/>
          </a:p>
          <a:p>
            <a:pPr marL="619125" lvl="2" indent="0">
              <a:buFont typeface="Wingdings 2" charset="0"/>
              <a:buNone/>
              <a:defRPr/>
            </a:pPr>
            <a:r>
              <a:rPr lang="es-ES" sz="1400" b="1" i="1" dirty="0" smtClean="0">
                <a:solidFill>
                  <a:srgbClr val="F6C16A"/>
                </a:solidFill>
              </a:rPr>
              <a:t>“Recibimos una gran cantidad de mensajes que no vienen expresados con palabras”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Acto de comunicar</a:t>
            </a:r>
          </a:p>
        </p:txBody>
      </p:sp>
      <p:pic>
        <p:nvPicPr>
          <p:cNvPr id="120834" name="Marcador de contenido 4" descr="actocomu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36" t="-17706" r="-2962" b="-16553"/>
          <a:stretch>
            <a:fillRect/>
          </a:stretch>
        </p:blipFill>
        <p:spPr>
          <a:xfrm>
            <a:off x="549275" y="1283368"/>
            <a:ext cx="8042275" cy="4946316"/>
          </a:xfr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Comunicación efectiva</a:t>
            </a:r>
          </a:p>
        </p:txBody>
      </p:sp>
      <p:pic>
        <p:nvPicPr>
          <p:cNvPr id="158722" name="Marcador de contenido 4" descr="comunicacion-efectiv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64" b="1837"/>
          <a:stretch>
            <a:fillRect/>
          </a:stretch>
        </p:blipFill>
        <p:spPr>
          <a:xfrm>
            <a:off x="1187450" y="1557338"/>
            <a:ext cx="6827838" cy="4535487"/>
          </a:xfr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rgbClr val="AE700B"/>
                </a:solidFill>
                <a:latin typeface="Calisto MT"/>
                <a:cs typeface="Calisto MT"/>
              </a:rPr>
              <a:t>La Comunicación no verbal</a:t>
            </a:r>
          </a:p>
        </p:txBody>
      </p:sp>
      <p:sp>
        <p:nvSpPr>
          <p:cNvPr id="51202" name="Marcador de contenid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5" cy="4637088"/>
          </a:xfrm>
        </p:spPr>
        <p:txBody>
          <a:bodyPr/>
          <a:lstStyle/>
          <a:p>
            <a:pPr algn="just">
              <a:defRPr/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que se da mediante indicios, signos y que </a:t>
            </a:r>
            <a:r>
              <a:rPr lang="es-ES_tradnl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carecen de estructura </a:t>
            </a:r>
            <a:r>
              <a:rPr lang="es-ES_tradnl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sintáctica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verbal, es decir, no tienen estructura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sintáctica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por lo que no pueden ser analizadas secuencias de constituyentes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jerárquicos.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indent="0" algn="just">
              <a:buFont typeface="Wingdings 2" charset="0"/>
              <a:buNone/>
              <a:defRPr/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￼￼￼￼￼￼￼￼￼ Surge con los inicios de la especie humana antes de la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evolución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del lenguaje propiamente dicho. Los animales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también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muestran tipos 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no verbal. Consiste en un modo 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transmisión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menos estructurado y 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más difícil interpretación.</a:t>
            </a:r>
            <a:endParaRPr lang="es-ES_tradnl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endParaRPr lang="es-ES" dirty="0">
              <a:latin typeface="News Gothic MT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Características de la comunicación no verbal</a:t>
            </a:r>
          </a:p>
        </p:txBody>
      </p:sp>
      <p:sp>
        <p:nvSpPr>
          <p:cNvPr id="161794" name="Marcador de contenid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5" cy="4708525"/>
          </a:xfrm>
        </p:spPr>
        <p:txBody>
          <a:bodyPr/>
          <a:lstStyle/>
          <a:p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Mantiene una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relación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con la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comunicación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verbal y suele emplearse juntas.</a:t>
            </a:r>
          </a:p>
          <a:p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Actúa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como reguladora del proceso 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comunicación,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contribuyendo a ampliar o reducir el significado del mensaje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(expresión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corporal).</a:t>
            </a:r>
          </a:p>
          <a:p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Los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sistemas de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comunicación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no verbal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varían según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las culturas.</a:t>
            </a:r>
          </a:p>
          <a:p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Generalmente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, cumple mayor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numero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de funciones que la verbal, pues la 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acompaña, </a:t>
            </a: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completa, modifica o sustituye.</a:t>
            </a:r>
          </a:p>
          <a:p>
            <a:endParaRPr lang="es-ES" dirty="0">
              <a:latin typeface="News Gothic MT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Canales de </a:t>
            </a: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Comunicación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5890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4">
                    <a:lumMod val="75000"/>
                  </a:schemeClr>
                </a:solidFill>
              </a:rPr>
              <a:t>Modalidad </a:t>
            </a:r>
            <a:r>
              <a:rPr lang="es-ES_tradnl" dirty="0" err="1" smtClean="0">
                <a:solidFill>
                  <a:schemeClr val="accent4">
                    <a:lumMod val="75000"/>
                  </a:schemeClr>
                </a:solidFill>
              </a:rPr>
              <a:t>proxémica</a:t>
            </a:r>
            <a:endParaRPr lang="es-ES_tradnl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El término </a:t>
            </a:r>
            <a:r>
              <a:rPr lang="es-ES_tradnl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proxémica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fue introducido por el antropólogo Edgard T. Hall en 1963 para describir las distancias medibles entre la gente mientras estas interactúan entre sí. El término </a:t>
            </a:r>
            <a:r>
              <a:rPr lang="es-ES_tradnl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proxemia</a:t>
            </a:r>
            <a:r>
              <a:rPr lang="es-ES_trad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se refiere al empleo y a la percepción que el ser humano hace de su espacio físico, de su intimidad personal; de cómo y con quien lo utiliza. También K. Lewin se ocupó de la topología espacial (teoría del espacio vital derivado de la etología).</a:t>
            </a:r>
          </a:p>
          <a:p>
            <a:endParaRPr lang="es-ES" dirty="0">
              <a:latin typeface="News Gothic MT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AE700B"/>
                </a:solidFill>
              </a:rPr>
              <a:t>Modalidad </a:t>
            </a:r>
            <a:r>
              <a:rPr lang="es-ES" dirty="0" smtClean="0">
                <a:solidFill>
                  <a:srgbClr val="AE700B"/>
                </a:solidFill>
              </a:rPr>
              <a:t>Kinésica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175106" name="Marcador de contenido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5" cy="4565650"/>
          </a:xfrm>
        </p:spPr>
        <p:txBody>
          <a:bodyPr/>
          <a:lstStyle/>
          <a:p>
            <a:pPr algn="just"/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Los gestos son una forma comunicativa muy importante y cada cultura tiene un lenguaje propio constituido por gestos.</a:t>
            </a:r>
          </a:p>
          <a:p>
            <a:pPr algn="just"/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Los gestos inconscientes, los que usamos sin darnos cuenta, sin querer, constituyen otro canal de la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no verbal.</a:t>
            </a:r>
          </a:p>
          <a:p>
            <a:pPr algn="just"/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Leyendo los gestos – </a:t>
            </a:r>
            <a:r>
              <a:rPr lang="es-ES_tradnl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es decir,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los movimientos de las manos, brazos y hasta de los pies – podemos interpretar gran cantidad de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información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transmitida inconscientemente por el individuo que tenemos delante.</a:t>
            </a:r>
          </a:p>
          <a:p>
            <a:pPr algn="just"/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 ha discutido mucho sobre lo que hay de </a:t>
            </a:r>
            <a:r>
              <a:rPr lang="es-ES_tradnl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innato o de adquirido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 la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kinésica.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Existen una serie de gestos, posturas... que parecen inmersos en nuestro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código genético,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pero no es menos cierto que otras personas de otros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ámbitos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adquieren diferentes posturas.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Además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lo que suele llamarse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comúnmente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“la cara es el espejo del alma”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reine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muchos elementos expresivos innatos y adquiridos (estos </a:t>
            </a:r>
            <a:r>
              <a:rPr lang="es-ES_tradnl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últimos </a:t>
            </a:r>
            <a:r>
              <a:rPr lang="es-ES_tradnl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se estructuran en el tiempo).</a:t>
            </a:r>
          </a:p>
          <a:p>
            <a:pPr algn="just"/>
            <a:endParaRPr lang="es-ES" dirty="0">
              <a:latin typeface="News Gothic MT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565373" y="2201148"/>
            <a:ext cx="8128000" cy="1583991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AE700B"/>
                </a:solidFill>
                <a:effectLst/>
              </a:rPr>
              <a:t>“</a:t>
            </a:r>
            <a:r>
              <a:rPr lang="es-ES" dirty="0">
                <a:solidFill>
                  <a:srgbClr val="AE700B"/>
                </a:solidFill>
                <a:effectLst/>
              </a:rPr>
              <a:t>L</a:t>
            </a:r>
            <a:r>
              <a:rPr lang="es-ES" dirty="0" smtClean="0">
                <a:solidFill>
                  <a:srgbClr val="AE700B"/>
                </a:solidFill>
                <a:effectLst/>
              </a:rPr>
              <a:t>a </a:t>
            </a:r>
            <a:r>
              <a:rPr lang="es-ES" dirty="0">
                <a:solidFill>
                  <a:srgbClr val="AE700B"/>
                </a:solidFill>
                <a:effectLst/>
              </a:rPr>
              <a:t>comunicación sin control, no sirve de nada</a:t>
            </a:r>
            <a:r>
              <a:rPr lang="es-ES" dirty="0" smtClean="0">
                <a:solidFill>
                  <a:srgbClr val="AE700B"/>
                </a:solidFill>
                <a:effectLst/>
              </a:rPr>
              <a:t>”</a:t>
            </a:r>
            <a:r>
              <a:rPr lang="es-ES_tradnl" dirty="0" smtClean="0">
                <a:solidFill>
                  <a:srgbClr val="AE700B"/>
                </a:solidFill>
                <a:effectLst/>
              </a:rPr>
              <a:t> </a:t>
            </a:r>
            <a:endParaRPr lang="es-ES" dirty="0">
              <a:solidFill>
                <a:srgbClr val="AE70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969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Comunicación Externa</a:t>
            </a:r>
            <a:endParaRPr lang="es-ES" dirty="0">
              <a:solidFill>
                <a:srgbClr val="AE700B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l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marco en el que nos movemos, el entorno laboral, el público objetivo al que nos dirigimos y los recursos con los que contamos.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282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Presentaciones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Nunca diga al publico esta ansioso o intimidado.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Hable utilizando gestos que indiquen confianza.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Evite gestos negativos.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Sea expresivo, pero sin exagerar.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Muéstrese animado.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2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En el trabajo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14248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Planificación y segmentación de campañas.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Argumentos de venta y marketing.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Desarrollo de habilidades de negociación.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Implementación de departamentos y áreas.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Mejora continua (trabajadores y organización) responsabilidad social corporativa.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Gestionar rumores.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Canalización de llamadas – </a:t>
            </a:r>
            <a:r>
              <a:rPr lang="es-ES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reporting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Gestión telefónica.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Preparación de reuniones.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Motivación.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Técnicas de venta.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Hablar en público con fluidez.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Gestión de conflictos</a:t>
            </a:r>
          </a:p>
        </p:txBody>
      </p:sp>
    </p:spTree>
    <p:extLst>
      <p:ext uri="{BB962C8B-B14F-4D97-AF65-F5344CB8AC3E}">
        <p14:creationId xmlns:p14="http://schemas.microsoft.com/office/powerpoint/2010/main" val="313925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Oportunidad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199" y="2978248"/>
            <a:ext cx="3498935" cy="3147915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Objeciones. </a:t>
            </a:r>
          </a:p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Recepción de llamadas..</a:t>
            </a:r>
          </a:p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Preparar reuniones.</a:t>
            </a:r>
            <a:endParaRPr lang="es-ES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01365" y="2978248"/>
            <a:ext cx="3285434" cy="3147915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Oportunidad de venta.</a:t>
            </a:r>
          </a:p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Tratamiento de contactos (seguimiento). </a:t>
            </a:r>
          </a:p>
          <a:p>
            <a:r>
              <a:rPr lang="es-ES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Potenciar cartera. </a:t>
            </a:r>
            <a:endParaRPr lang="es-ES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992682" y="1912502"/>
            <a:ext cx="1547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accent4">
                    <a:lumMod val="75000"/>
                  </a:schemeClr>
                </a:solidFill>
              </a:rPr>
              <a:t>Gestión</a:t>
            </a:r>
            <a:endParaRPr lang="es-ES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379450" y="1941700"/>
            <a:ext cx="1047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solidFill>
                  <a:srgbClr val="AE700B"/>
                </a:solidFill>
              </a:rPr>
              <a:t>Venta</a:t>
            </a:r>
            <a:endParaRPr lang="es-ES" sz="2800" dirty="0">
              <a:solidFill>
                <a:srgbClr val="AE700B"/>
              </a:solidFill>
            </a:endParaRPr>
          </a:p>
        </p:txBody>
      </p:sp>
      <p:sp>
        <p:nvSpPr>
          <p:cNvPr id="7" name="Flecha derecha 6"/>
          <p:cNvSpPr/>
          <p:nvPr/>
        </p:nvSpPr>
        <p:spPr>
          <a:xfrm>
            <a:off x="3956135" y="3550319"/>
            <a:ext cx="1138666" cy="353083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092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E</a:t>
            </a:r>
            <a:r>
              <a:rPr lang="es-ES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scucha pasiva</a:t>
            </a:r>
            <a:r>
              <a:rPr lang="es-ES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: </a:t>
            </a:r>
            <a:r>
              <a:rPr lang="es-ES" dirty="0">
                <a:solidFill>
                  <a:srgbClr val="F6C16A"/>
                </a:solidFill>
                <a:latin typeface="+mj-lt"/>
              </a:rPr>
              <a:t>mantener silencio mientras la otra persona habla, ojo puede parecer que no escuchamos. </a:t>
            </a:r>
          </a:p>
          <a:p>
            <a:pPr algn="just"/>
            <a:r>
              <a:rPr lang="es-ES" b="1" dirty="0">
                <a:solidFill>
                  <a:srgbClr val="AE700B"/>
                </a:solidFill>
                <a:latin typeface="+mj-lt"/>
              </a:rPr>
              <a:t>E</a:t>
            </a:r>
            <a:r>
              <a:rPr lang="es-ES" b="1" dirty="0" smtClean="0">
                <a:solidFill>
                  <a:srgbClr val="AE700B"/>
                </a:solidFill>
                <a:latin typeface="+mj-lt"/>
              </a:rPr>
              <a:t>scucha activa</a:t>
            </a:r>
            <a:r>
              <a:rPr lang="es-ES" dirty="0" smtClean="0">
                <a:solidFill>
                  <a:srgbClr val="AE700B"/>
                </a:solidFill>
                <a:latin typeface="+mj-lt"/>
              </a:rPr>
              <a:t>: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se produce interacción con la otra parte se le debe de proveer de que le estamos comprendiendo y que entramos en sintonía con el. </a:t>
            </a:r>
          </a:p>
        </p:txBody>
      </p:sp>
      <p:sp>
        <p:nvSpPr>
          <p:cNvPr id="1218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Tipos de escucha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I</a:t>
            </a:r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magen de marca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Nace en el despacho.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La difunde el cliente. </a:t>
            </a:r>
          </a:p>
          <a:p>
            <a:endParaRPr lang="es-ES" dirty="0" smtClean="0"/>
          </a:p>
          <a:p>
            <a:endParaRPr lang="es-ES" dirty="0"/>
          </a:p>
          <a:p>
            <a:pPr algn="ctr"/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“Un producto sin una imagen de marca, sin una misión, sin una ambición no significa nada”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198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9477" y="1329790"/>
            <a:ext cx="8277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accent4">
                    <a:lumMod val="75000"/>
                  </a:schemeClr>
                </a:solidFill>
              </a:rPr>
              <a:t>                COMUNICA “T”</a:t>
            </a:r>
            <a:endParaRPr lang="es-E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42080" y="3124894"/>
            <a:ext cx="56512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AE700B"/>
                </a:solidFill>
              </a:rPr>
              <a:t>Consultoría</a:t>
            </a:r>
            <a:r>
              <a:rPr lang="es-ES" dirty="0" smtClean="0">
                <a:solidFill>
                  <a:srgbClr val="AE700B"/>
                </a:solidFill>
              </a:rPr>
              <a:t>: </a:t>
            </a:r>
            <a:endParaRPr lang="es-ES" dirty="0">
              <a:solidFill>
                <a:srgbClr val="AE700B"/>
              </a:solidFill>
            </a:endParaRPr>
          </a:p>
          <a:p>
            <a:endParaRPr lang="es-ES" dirty="0">
              <a:solidFill>
                <a:srgbClr val="AE700B"/>
              </a:solidFill>
            </a:endParaRPr>
          </a:p>
          <a:p>
            <a:r>
              <a:rPr lang="es-ES" dirty="0" smtClean="0"/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profesional. 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personal. 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y ventas.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Telemarketing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Negociación.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Comunicación organizativa. </a:t>
            </a:r>
          </a:p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Servicios de </a:t>
            </a:r>
            <a:r>
              <a:rPr lang="es-ES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Call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Center.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78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dirty="0">
                <a:solidFill>
                  <a:srgbClr val="AE700B"/>
                </a:solidFill>
              </a:rPr>
              <a:t>C</a:t>
            </a:r>
            <a:r>
              <a:rPr lang="es-ES" b="1" dirty="0" smtClean="0">
                <a:solidFill>
                  <a:srgbClr val="AE700B"/>
                </a:solidFill>
              </a:rPr>
              <a:t>omunicar con coherencia:</a:t>
            </a:r>
            <a:r>
              <a:rPr lang="es-ES" b="1" dirty="0" smtClean="0"/>
              <a:t> </a:t>
            </a:r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es un autentico reto, esto es así porque dentro de nosotros hay un pequeño “voluble” es decir podemos predicar una cosa y luego hacer otra o bien nuestro cerebro nos dice una cosa y emocionalmente manifestamos otra. </a:t>
            </a:r>
          </a:p>
        </p:txBody>
      </p:sp>
      <p:sp>
        <p:nvSpPr>
          <p:cNvPr id="12288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Comunicar con coherencia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Emociones en el trabajo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AE700B"/>
                </a:solidFill>
              </a:rPr>
              <a:t>Reconocimiento. 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>
                <a:solidFill>
                  <a:srgbClr val="AE700B"/>
                </a:solidFill>
              </a:rPr>
              <a:t>Autoestima.</a:t>
            </a:r>
            <a:r>
              <a:rPr lang="es-ES" dirty="0" smtClean="0"/>
              <a:t> 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371" y="1869141"/>
            <a:ext cx="2321088" cy="1720351"/>
          </a:xfrm>
          <a:prstGeom prst="rect">
            <a:avLst/>
          </a:prstGeom>
          <a:ln>
            <a:solidFill>
              <a:srgbClr val="AE700B"/>
            </a:solidFill>
          </a:ln>
        </p:spPr>
      </p:pic>
      <p:pic>
        <p:nvPicPr>
          <p:cNvPr id="5" name="Imagen 4" descr="images 12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371" y="4528282"/>
            <a:ext cx="2321088" cy="1749744"/>
          </a:xfrm>
          <a:prstGeom prst="rect">
            <a:avLst/>
          </a:prstGeom>
          <a:ln>
            <a:solidFill>
              <a:srgbClr val="AE700B"/>
            </a:solidFill>
          </a:ln>
        </p:spPr>
      </p:pic>
    </p:spTree>
    <p:extLst>
      <p:ext uri="{BB962C8B-B14F-4D97-AF65-F5344CB8AC3E}">
        <p14:creationId xmlns:p14="http://schemas.microsoft.com/office/powerpoint/2010/main" val="676144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Empatía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Habilidades sociales y emocionales. 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Sensibilidad social.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Captan la comunicación no verbal.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Dan y retornan </a:t>
            </a:r>
            <a:r>
              <a:rPr lang="es-ES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feedback</a:t>
            </a:r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social.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Respetan las decisiones de los demás.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Alta capacidad de escucha.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Comprenden los motivos de los demás.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553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Asertividad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Comportamientos asertivos:</a:t>
            </a:r>
          </a:p>
          <a:p>
            <a:pPr marL="0" indent="0">
              <a:buNone/>
            </a:pPr>
            <a:endParaRPr lang="es-ES" dirty="0" smtClean="0"/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Pensar y hablar de uno/a mismo/a de una manera positiva.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Expresar con naturalidad el aprecio por las cualidades de la otra persona.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Aceptar cumplidos y muestra de aprecio sin sentirse amenazado/a.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Expresarse de una manera directa y espontánea.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Pedir lo que uno/a quiere.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Expresar las discrepancias sinceras con naturalidad.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Ser capaces de decir no.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Insistir en que se nos trate con justicia.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Mantenerse en contacto con los amigos y amigas. </a:t>
            </a:r>
          </a:p>
          <a:p>
            <a:pPr marL="692150" lvl="2">
              <a:spcBef>
                <a:spcPts val="0"/>
              </a:spcBef>
            </a:pPr>
            <a:r>
              <a:rPr lang="es-ES_tradnl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</a:rPr>
              <a:t>Dar el primer paso para crear nuevas amistades </a:t>
            </a:r>
            <a:endParaRPr lang="es-E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235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Preguntas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abiertas: ¿cuál es la perspectiva del problema?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cerradas: ¿dónde trabaja?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lineales: ¿quién hizo que?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circulares ¿cómo decidió solicitara la audiencia?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reflexivas: imaginemos ¿qué pasaría si…?</a:t>
            </a:r>
          </a:p>
          <a:p>
            <a:r>
              <a:rPr lang="es-E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Preguntas estratégicas: ¿finalmente, usted que decidirá?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068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rtículo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Artículo.thmx</Template>
  <TotalTime>500</TotalTime>
  <Words>1733</Words>
  <Application>Microsoft Macintosh PowerPoint</Application>
  <PresentationFormat>Presentación en pantalla (4:3)</PresentationFormat>
  <Paragraphs>281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2" baseType="lpstr">
      <vt:lpstr>Artículo</vt:lpstr>
      <vt:lpstr>Comunica “T”</vt:lpstr>
      <vt:lpstr>Presentación de PowerPoint</vt:lpstr>
      <vt:lpstr>Acto de comunicar</vt:lpstr>
      <vt:lpstr>Tipos de escucha</vt:lpstr>
      <vt:lpstr>Comunicar con coherencia</vt:lpstr>
      <vt:lpstr>Emociones en el trabajo</vt:lpstr>
      <vt:lpstr>Empatía</vt:lpstr>
      <vt:lpstr>Asertividad</vt:lpstr>
      <vt:lpstr>Preguntas</vt:lpstr>
      <vt:lpstr>Efectos de las preguntas</vt:lpstr>
      <vt:lpstr>El enfoque positivo</vt:lpstr>
      <vt:lpstr>Presentación de PowerPoint</vt:lpstr>
      <vt:lpstr>Comunicación - Feedback</vt:lpstr>
      <vt:lpstr>Comunicación - Eficacia</vt:lpstr>
      <vt:lpstr>Para la empresa</vt:lpstr>
      <vt:lpstr>Mejora de la Comunicación laboral</vt:lpstr>
      <vt:lpstr>Comunicación para Equipo</vt:lpstr>
      <vt:lpstr>Presentación de PowerPoint</vt:lpstr>
      <vt:lpstr>Presentación de PowerPoint</vt:lpstr>
      <vt:lpstr>Comunicación telefónica. </vt:lpstr>
      <vt:lpstr>Comunicación presencial</vt:lpstr>
      <vt:lpstr>¿Nuestro mejor arma?</vt:lpstr>
      <vt:lpstr>Presentación de PowerPoint</vt:lpstr>
      <vt:lpstr>Presentación de PowerPoint</vt:lpstr>
      <vt:lpstr>Presentación de PowerPoint</vt:lpstr>
      <vt:lpstr>Básico</vt:lpstr>
      <vt:lpstr>Presentación de PowerPoint</vt:lpstr>
      <vt:lpstr>Lenguaje no verbal en el trabajo</vt:lpstr>
      <vt:lpstr>Clases de movimientos observables</vt:lpstr>
      <vt:lpstr>Comunicación efectiva</vt:lpstr>
      <vt:lpstr>La Comunicación no verbal</vt:lpstr>
      <vt:lpstr>Características de la comunicación no verbal</vt:lpstr>
      <vt:lpstr>Canales de Comunicación</vt:lpstr>
      <vt:lpstr>Modalidad Kinésica</vt:lpstr>
      <vt:lpstr>“La comunicación sin control, no sirve de nada” </vt:lpstr>
      <vt:lpstr>Comunicación Externa</vt:lpstr>
      <vt:lpstr>Presentaciones</vt:lpstr>
      <vt:lpstr>En el trabajo</vt:lpstr>
      <vt:lpstr>Oportunidad</vt:lpstr>
      <vt:lpstr>Imagen de marca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</dc:title>
  <dc:creator>JS V</dc:creator>
  <cp:lastModifiedBy>JS V</cp:lastModifiedBy>
  <cp:revision>35</cp:revision>
  <dcterms:created xsi:type="dcterms:W3CDTF">2015-11-16T10:26:25Z</dcterms:created>
  <dcterms:modified xsi:type="dcterms:W3CDTF">2016-06-06T15:47:43Z</dcterms:modified>
</cp:coreProperties>
</file>