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4" r:id="rId2"/>
  </p:sldMasterIdLst>
  <p:notesMasterIdLst>
    <p:notesMasterId r:id="rId26"/>
  </p:notesMasterIdLst>
  <p:handoutMasterIdLst>
    <p:handoutMasterId r:id="rId27"/>
  </p:handoutMasterIdLst>
  <p:sldIdLst>
    <p:sldId id="430" r:id="rId3"/>
    <p:sldId id="422" r:id="rId4"/>
    <p:sldId id="396" r:id="rId5"/>
    <p:sldId id="403" r:id="rId6"/>
    <p:sldId id="404" r:id="rId7"/>
    <p:sldId id="412" r:id="rId8"/>
    <p:sldId id="435" r:id="rId9"/>
    <p:sldId id="428" r:id="rId10"/>
    <p:sldId id="286" r:id="rId11"/>
    <p:sldId id="431" r:id="rId12"/>
    <p:sldId id="408" r:id="rId13"/>
    <p:sldId id="423" r:id="rId14"/>
    <p:sldId id="409" r:id="rId15"/>
    <p:sldId id="420" r:id="rId16"/>
    <p:sldId id="434" r:id="rId17"/>
    <p:sldId id="413" r:id="rId18"/>
    <p:sldId id="432" r:id="rId19"/>
    <p:sldId id="414" r:id="rId20"/>
    <p:sldId id="415" r:id="rId21"/>
    <p:sldId id="433" r:id="rId22"/>
    <p:sldId id="416" r:id="rId23"/>
    <p:sldId id="417" r:id="rId24"/>
    <p:sldId id="424" r:id="rId25"/>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15:guide id="1" orient="horz" pos="2981" userDrawn="1">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00669E"/>
    <a:srgbClr val="73AFDA"/>
    <a:srgbClr val="73AEDA"/>
    <a:srgbClr val="37434A"/>
    <a:srgbClr val="ABCEE9"/>
    <a:srgbClr val="D9D9D9"/>
    <a:srgbClr val="DCDEE0"/>
    <a:srgbClr val="000000"/>
    <a:srgbClr val="53585F"/>
    <a:srgbClr val="14AE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79" autoAdjust="0"/>
    <p:restoredTop sz="94280" autoAdjust="0"/>
  </p:normalViewPr>
  <p:slideViewPr>
    <p:cSldViewPr snapToGrid="0" snapToObjects="1">
      <p:cViewPr varScale="1">
        <p:scale>
          <a:sx n="51" d="100"/>
          <a:sy n="51" d="100"/>
        </p:scale>
        <p:origin x="1380" y="36"/>
      </p:cViewPr>
      <p:guideLst>
        <p:guide orient="horz" pos="2981"/>
        <p:guide pos="4096"/>
      </p:guideLst>
    </p:cSldViewPr>
  </p:slideViewPr>
  <p:outlineViewPr>
    <p:cViewPr>
      <p:scale>
        <a:sx n="33" d="100"/>
        <a:sy n="33" d="100"/>
      </p:scale>
      <p:origin x="0" y="2202"/>
    </p:cViewPr>
  </p:outlineViewPr>
  <p:notesTextViewPr>
    <p:cViewPr>
      <p:scale>
        <a:sx n="1" d="1"/>
        <a:sy n="1" d="1"/>
      </p:scale>
      <p:origin x="0" y="0"/>
    </p:cViewPr>
  </p:notesTextViewPr>
  <p:sorterViewPr>
    <p:cViewPr>
      <p:scale>
        <a:sx n="66" d="100"/>
        <a:sy n="66" d="100"/>
      </p:scale>
      <p:origin x="0" y="65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Hoja1!$B$1</c:f>
              <c:strCache>
                <c:ptCount val="1"/>
                <c:pt idx="0">
                  <c:v>0-90 días</c:v>
                </c:pt>
              </c:strCache>
            </c:strRef>
          </c:tx>
          <c:spPr>
            <a:solidFill>
              <a:schemeClr val="accent1"/>
            </a:solidFill>
            <a:ln>
              <a:noFill/>
            </a:ln>
            <a:effectLst/>
          </c:spPr>
          <c:invertIfNegative val="0"/>
          <c:cat>
            <c:strRef>
              <c:f>Hoja1!$A$2:$A$4</c:f>
              <c:strCache>
                <c:ptCount val="3"/>
                <c:pt idx="0">
                  <c:v>0-999 €</c:v>
                </c:pt>
                <c:pt idx="1">
                  <c:v>1000-9999 €</c:v>
                </c:pt>
                <c:pt idx="2">
                  <c:v>&gt;1000 €</c:v>
                </c:pt>
              </c:strCache>
            </c:strRef>
          </c:cat>
          <c:val>
            <c:numRef>
              <c:f>Hoja1!$B$2:$B$4</c:f>
              <c:numCache>
                <c:formatCode>0.00%</c:formatCode>
                <c:ptCount val="3"/>
                <c:pt idx="0">
                  <c:v>0.36959999999999998</c:v>
                </c:pt>
                <c:pt idx="1">
                  <c:v>0.28949999999999998</c:v>
                </c:pt>
                <c:pt idx="2">
                  <c:v>0.21740000000000001</c:v>
                </c:pt>
              </c:numCache>
            </c:numRef>
          </c:val>
          <c:extLst>
            <c:ext xmlns:c16="http://schemas.microsoft.com/office/drawing/2014/chart" uri="{C3380CC4-5D6E-409C-BE32-E72D297353CC}">
              <c16:uniqueId val="{00000000-9888-4CE4-B702-8A9138AF3AD6}"/>
            </c:ext>
          </c:extLst>
        </c:ser>
        <c:ser>
          <c:idx val="1"/>
          <c:order val="1"/>
          <c:tx>
            <c:strRef>
              <c:f>Hoja1!$C$1</c:f>
              <c:strCache>
                <c:ptCount val="1"/>
                <c:pt idx="0">
                  <c:v>&gt;90 días</c:v>
                </c:pt>
              </c:strCache>
            </c:strRef>
          </c:tx>
          <c:spPr>
            <a:solidFill>
              <a:schemeClr val="accent2"/>
            </a:solidFill>
            <a:ln>
              <a:noFill/>
            </a:ln>
            <a:effectLst/>
          </c:spPr>
          <c:invertIfNegative val="0"/>
          <c:cat>
            <c:strRef>
              <c:f>Hoja1!$A$2:$A$4</c:f>
              <c:strCache>
                <c:ptCount val="3"/>
                <c:pt idx="0">
                  <c:v>0-999 €</c:v>
                </c:pt>
                <c:pt idx="1">
                  <c:v>1000-9999 €</c:v>
                </c:pt>
                <c:pt idx="2">
                  <c:v>&gt;1000 €</c:v>
                </c:pt>
              </c:strCache>
            </c:strRef>
          </c:cat>
          <c:val>
            <c:numRef>
              <c:f>Hoja1!$C$2:$C$4</c:f>
              <c:numCache>
                <c:formatCode>0.00%</c:formatCode>
                <c:ptCount val="3"/>
                <c:pt idx="0">
                  <c:v>0.31</c:v>
                </c:pt>
                <c:pt idx="1">
                  <c:v>0.2389</c:v>
                </c:pt>
                <c:pt idx="2">
                  <c:v>0.1653</c:v>
                </c:pt>
              </c:numCache>
            </c:numRef>
          </c:val>
          <c:extLst>
            <c:ext xmlns:c16="http://schemas.microsoft.com/office/drawing/2014/chart" uri="{C3380CC4-5D6E-409C-BE32-E72D297353CC}">
              <c16:uniqueId val="{00000001-9888-4CE4-B702-8A9138AF3AD6}"/>
            </c:ext>
          </c:extLst>
        </c:ser>
        <c:dLbls>
          <c:showLegendKey val="0"/>
          <c:showVal val="0"/>
          <c:showCatName val="0"/>
          <c:showSerName val="0"/>
          <c:showPercent val="0"/>
          <c:showBubbleSize val="0"/>
        </c:dLbls>
        <c:gapWidth val="219"/>
        <c:overlap val="-27"/>
        <c:axId val="508273088"/>
        <c:axId val="508271776"/>
      </c:barChart>
      <c:catAx>
        <c:axId val="508273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crossAx val="508271776"/>
        <c:crosses val="autoZero"/>
        <c:auto val="1"/>
        <c:lblAlgn val="ctr"/>
        <c:lblOffset val="100"/>
        <c:noMultiLvlLbl val="0"/>
      </c:catAx>
      <c:valAx>
        <c:axId val="50827177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crossAx val="5082730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dirty="0"/>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C07B7EE-F9BF-1442-A770-31D2F1469AAE}" type="datetimeFigureOut">
              <a:rPr lang="es-ES_tradnl" smtClean="0"/>
              <a:t>23/07/2018</a:t>
            </a:fld>
            <a:endParaRPr lang="es-ES_tradnl" dirty="0"/>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dirty="0"/>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41BC314-A50C-6148-B06D-4A34D5352175}" type="slidenum">
              <a:rPr lang="es-ES_tradnl" smtClean="0"/>
              <a:t>‹Nº›</a:t>
            </a:fld>
            <a:endParaRPr lang="es-ES_tradnl" dirty="0"/>
          </a:p>
        </p:txBody>
      </p:sp>
    </p:spTree>
    <p:extLst>
      <p:ext uri="{BB962C8B-B14F-4D97-AF65-F5344CB8AC3E}">
        <p14:creationId xmlns:p14="http://schemas.microsoft.com/office/powerpoint/2010/main" val="28970072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dirty="0"/>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076851843"/>
      </p:ext>
    </p:extLst>
  </p:cSld>
  <p:clrMap bg1="lt1" tx1="dk1" bg2="lt2" tx2="dk2" accent1="accent1" accent2="accent2" accent3="accent3" accent4="accent4" accent5="accent5" accent6="accent6" hlink="hlink" folHlink="folHlink"/>
  <p:hf sldNum="0" hdr="0" ftr="0" dt="0"/>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ítulo y subtítulo">
    <p:spTree>
      <p:nvGrpSpPr>
        <p:cNvPr id="1" name=""/>
        <p:cNvGrpSpPr/>
        <p:nvPr/>
      </p:nvGrpSpPr>
      <p:grpSpPr>
        <a:xfrm>
          <a:off x="0" y="0"/>
          <a:ext cx="0" cy="0"/>
          <a:chOff x="0" y="0"/>
          <a:chExt cx="0" cy="0"/>
        </a:xfrm>
      </p:grpSpPr>
      <p:sp>
        <p:nvSpPr>
          <p:cNvPr id="11" name="Shape 11"/>
          <p:cNvSpPr>
            <a:spLocks noGrp="1"/>
          </p:cNvSpPr>
          <p:nvPr>
            <p:ph type="title"/>
          </p:nvPr>
        </p:nvSpPr>
        <p:spPr>
          <a:xfrm>
            <a:off x="1270000" y="1638300"/>
            <a:ext cx="10464800" cy="3302000"/>
          </a:xfrm>
          <a:prstGeom prst="rect">
            <a:avLst/>
          </a:prstGeom>
        </p:spPr>
        <p:txBody>
          <a:bodyPr anchor="b"/>
          <a:lstStyle/>
          <a:p>
            <a:r>
              <a:t>Title Text</a:t>
            </a:r>
          </a:p>
        </p:txBody>
      </p:sp>
      <p:sp>
        <p:nvSpPr>
          <p:cNvPr id="12" name="Shape 12"/>
          <p:cNvSpPr>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13" name="Shape 13"/>
          <p:cNvSpPr>
            <a:spLocks noGrp="1"/>
          </p:cNvSpPr>
          <p:nvPr>
            <p:ph type="sldNum" sz="quarter" idx="2"/>
          </p:nvPr>
        </p:nvSpPr>
        <p:spPr>
          <a:prstGeom prst="rect">
            <a:avLst/>
          </a:prstGeom>
        </p:spPr>
        <p:txBody>
          <a:bodyPr/>
          <a:lstStyle/>
          <a:p>
            <a:fld id="{86CB4B4D-7CA3-9044-876B-883B54F8677D}" type="slidenum">
              <a:rPr/>
              <a:pPr/>
              <a:t>‹Nº›</a:t>
            </a:fld>
            <a:endParaRPr dirty="0"/>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650240" y="2183272"/>
            <a:ext cx="5746045" cy="909884"/>
          </a:xfrm>
        </p:spPr>
        <p:txBody>
          <a:bodyPr anchor="b"/>
          <a:lstStyle>
            <a:lvl1pPr marL="0" indent="0">
              <a:buNone/>
              <a:defRPr sz="3413" b="1"/>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s-ES"/>
              <a:t>Haga clic para modificar el estilo de texto del patrón</a:t>
            </a:r>
          </a:p>
        </p:txBody>
      </p:sp>
      <p:sp>
        <p:nvSpPr>
          <p:cNvPr id="4" name="3 Marcador de contenido"/>
          <p:cNvSpPr>
            <a:spLocks noGrp="1"/>
          </p:cNvSpPr>
          <p:nvPr>
            <p:ph sz="half" idx="2"/>
          </p:nvPr>
        </p:nvSpPr>
        <p:spPr>
          <a:xfrm>
            <a:off x="650240" y="3093155"/>
            <a:ext cx="5746045" cy="5619610"/>
          </a:xfrm>
        </p:spPr>
        <p:txBody>
          <a:bodyPr/>
          <a:lstStyle>
            <a:lvl1pPr>
              <a:defRPr sz="3413"/>
            </a:lvl1pPr>
            <a:lvl2pPr>
              <a:defRPr sz="2844"/>
            </a:lvl2pPr>
            <a:lvl3pPr>
              <a:defRPr sz="2560"/>
            </a:lvl3pPr>
            <a:lvl4pPr>
              <a:defRPr sz="2276"/>
            </a:lvl4pPr>
            <a:lvl5pPr>
              <a:defRPr sz="2276"/>
            </a:lvl5pPr>
            <a:lvl6pPr>
              <a:defRPr sz="2276"/>
            </a:lvl6pPr>
            <a:lvl7pPr>
              <a:defRPr sz="2276"/>
            </a:lvl7pPr>
            <a:lvl8pPr>
              <a:defRPr sz="2276"/>
            </a:lvl8pPr>
            <a:lvl9pPr>
              <a:defRPr sz="2276"/>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6606259" y="2183272"/>
            <a:ext cx="5748302" cy="909884"/>
          </a:xfrm>
        </p:spPr>
        <p:txBody>
          <a:bodyPr anchor="b"/>
          <a:lstStyle>
            <a:lvl1pPr marL="0" indent="0">
              <a:buNone/>
              <a:defRPr sz="3413" b="1"/>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s-ES"/>
              <a:t>Haga clic para modificar el estilo de texto del patrón</a:t>
            </a:r>
          </a:p>
        </p:txBody>
      </p:sp>
      <p:sp>
        <p:nvSpPr>
          <p:cNvPr id="6" name="5 Marcador de contenido"/>
          <p:cNvSpPr>
            <a:spLocks noGrp="1"/>
          </p:cNvSpPr>
          <p:nvPr>
            <p:ph sz="quarter" idx="4"/>
          </p:nvPr>
        </p:nvSpPr>
        <p:spPr>
          <a:xfrm>
            <a:off x="6606259" y="3093155"/>
            <a:ext cx="5748302" cy="5619610"/>
          </a:xfrm>
        </p:spPr>
        <p:txBody>
          <a:bodyPr/>
          <a:lstStyle>
            <a:lvl1pPr>
              <a:defRPr sz="3413"/>
            </a:lvl1pPr>
            <a:lvl2pPr>
              <a:defRPr sz="2844"/>
            </a:lvl2pPr>
            <a:lvl3pPr>
              <a:defRPr sz="2560"/>
            </a:lvl3pPr>
            <a:lvl4pPr>
              <a:defRPr sz="2276"/>
            </a:lvl4pPr>
            <a:lvl5pPr>
              <a:defRPr sz="2276"/>
            </a:lvl5pPr>
            <a:lvl6pPr>
              <a:defRPr sz="2276"/>
            </a:lvl6pPr>
            <a:lvl7pPr>
              <a:defRPr sz="2276"/>
            </a:lvl7pPr>
            <a:lvl8pPr>
              <a:defRPr sz="2276"/>
            </a:lvl8pPr>
            <a:lvl9pPr>
              <a:defRPr sz="2276"/>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endParaRPr lang="es-ES" dirty="0">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ES" dirty="0">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132FADFE-3B8F-471C-ABF0-DBC7717ECBBC}"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918212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endParaRPr lang="es-ES" dirty="0">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ES" dirty="0">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132FADFE-3B8F-471C-ABF0-DBC7717ECBBC}"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31008058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endParaRPr lang="es-ES" dirty="0">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ES" dirty="0">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132FADFE-3B8F-471C-ABF0-DBC7717ECBBC}"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38267119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50241" y="388338"/>
            <a:ext cx="4278490" cy="1652693"/>
          </a:xfrm>
        </p:spPr>
        <p:txBody>
          <a:bodyPr anchor="b"/>
          <a:lstStyle>
            <a:lvl1pPr algn="l">
              <a:defRPr sz="2844" b="1"/>
            </a:lvl1pPr>
          </a:lstStyle>
          <a:p>
            <a:r>
              <a:rPr lang="es-ES"/>
              <a:t>Haga clic para modificar el estilo de título del patrón</a:t>
            </a:r>
          </a:p>
        </p:txBody>
      </p:sp>
      <p:sp>
        <p:nvSpPr>
          <p:cNvPr id="3" name="2 Marcador de contenido"/>
          <p:cNvSpPr>
            <a:spLocks noGrp="1"/>
          </p:cNvSpPr>
          <p:nvPr>
            <p:ph idx="1"/>
          </p:nvPr>
        </p:nvSpPr>
        <p:spPr>
          <a:xfrm>
            <a:off x="5084516" y="388339"/>
            <a:ext cx="7270044" cy="8324427"/>
          </a:xfrm>
        </p:spPr>
        <p:txBody>
          <a:bodyPr/>
          <a:lstStyle>
            <a:lvl1pPr>
              <a:defRPr sz="4551"/>
            </a:lvl1pPr>
            <a:lvl2pPr>
              <a:defRPr sz="3982"/>
            </a:lvl2pPr>
            <a:lvl3pPr>
              <a:defRPr sz="3413"/>
            </a:lvl3pPr>
            <a:lvl4pPr>
              <a:defRPr sz="2844"/>
            </a:lvl4pPr>
            <a:lvl5pPr>
              <a:defRPr sz="2844"/>
            </a:lvl5pPr>
            <a:lvl6pPr>
              <a:defRPr sz="2844"/>
            </a:lvl6pPr>
            <a:lvl7pPr>
              <a:defRPr sz="2844"/>
            </a:lvl7pPr>
            <a:lvl8pPr>
              <a:defRPr sz="2844"/>
            </a:lvl8pPr>
            <a:lvl9pPr>
              <a:defRPr sz="2844"/>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650241" y="2041032"/>
            <a:ext cx="4278490" cy="6671734"/>
          </a:xfrm>
        </p:spPr>
        <p:txBody>
          <a:bodyPr/>
          <a:lstStyle>
            <a:lvl1pPr marL="0" indent="0">
              <a:buNone/>
              <a:defRPr sz="1991"/>
            </a:lvl1pPr>
            <a:lvl2pPr marL="650230" indent="0">
              <a:buNone/>
              <a:defRPr sz="1707"/>
            </a:lvl2pPr>
            <a:lvl3pPr marL="1300460" indent="0">
              <a:buNone/>
              <a:defRPr sz="1422"/>
            </a:lvl3pPr>
            <a:lvl4pPr marL="1950690" indent="0">
              <a:buNone/>
              <a:defRPr sz="1280"/>
            </a:lvl4pPr>
            <a:lvl5pPr marL="2600919" indent="0">
              <a:buNone/>
              <a:defRPr sz="1280"/>
            </a:lvl5pPr>
            <a:lvl6pPr marL="3251149" indent="0">
              <a:buNone/>
              <a:defRPr sz="1280"/>
            </a:lvl6pPr>
            <a:lvl7pPr marL="3901379" indent="0">
              <a:buNone/>
              <a:defRPr sz="1280"/>
            </a:lvl7pPr>
            <a:lvl8pPr marL="4551609" indent="0">
              <a:buNone/>
              <a:defRPr sz="1280"/>
            </a:lvl8pPr>
            <a:lvl9pPr marL="5201839" indent="0">
              <a:buNone/>
              <a:defRPr sz="128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endParaRPr lang="es-ES" dirty="0">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dirty="0">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132FADFE-3B8F-471C-ABF0-DBC7717ECBBC}"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35960513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549032" y="6827520"/>
            <a:ext cx="7802880" cy="806027"/>
          </a:xfrm>
        </p:spPr>
        <p:txBody>
          <a:bodyPr anchor="b"/>
          <a:lstStyle>
            <a:lvl1pPr algn="l">
              <a:defRPr sz="2844" b="1"/>
            </a:lvl1pPr>
          </a:lstStyle>
          <a:p>
            <a:r>
              <a:rPr lang="es-ES"/>
              <a:t>Haga clic para modificar el estilo de título del patrón</a:t>
            </a:r>
          </a:p>
        </p:txBody>
      </p:sp>
      <p:sp>
        <p:nvSpPr>
          <p:cNvPr id="3" name="2 Marcador de posición de imagen"/>
          <p:cNvSpPr>
            <a:spLocks noGrp="1"/>
          </p:cNvSpPr>
          <p:nvPr>
            <p:ph type="pic" idx="1"/>
          </p:nvPr>
        </p:nvSpPr>
        <p:spPr>
          <a:xfrm>
            <a:off x="2549032" y="871502"/>
            <a:ext cx="7802880" cy="5852160"/>
          </a:xfrm>
        </p:spPr>
        <p:txBody>
          <a:bodyPr/>
          <a:lstStyle>
            <a:lvl1pPr marL="0" indent="0">
              <a:buNone/>
              <a:defRPr sz="4551"/>
            </a:lvl1pPr>
            <a:lvl2pPr marL="650230" indent="0">
              <a:buNone/>
              <a:defRPr sz="3982"/>
            </a:lvl2pPr>
            <a:lvl3pPr marL="1300460" indent="0">
              <a:buNone/>
              <a:defRPr sz="3413"/>
            </a:lvl3pPr>
            <a:lvl4pPr marL="1950690" indent="0">
              <a:buNone/>
              <a:defRPr sz="2844"/>
            </a:lvl4pPr>
            <a:lvl5pPr marL="2600919" indent="0">
              <a:buNone/>
              <a:defRPr sz="2844"/>
            </a:lvl5pPr>
            <a:lvl6pPr marL="3251149" indent="0">
              <a:buNone/>
              <a:defRPr sz="2844"/>
            </a:lvl6pPr>
            <a:lvl7pPr marL="3901379" indent="0">
              <a:buNone/>
              <a:defRPr sz="2844"/>
            </a:lvl7pPr>
            <a:lvl8pPr marL="4551609" indent="0">
              <a:buNone/>
              <a:defRPr sz="2844"/>
            </a:lvl8pPr>
            <a:lvl9pPr marL="5201839" indent="0">
              <a:buNone/>
              <a:defRPr sz="2844"/>
            </a:lvl9pPr>
          </a:lstStyle>
          <a:p>
            <a:endParaRPr lang="es-ES" dirty="0"/>
          </a:p>
        </p:txBody>
      </p:sp>
      <p:sp>
        <p:nvSpPr>
          <p:cNvPr id="4" name="3 Marcador de texto"/>
          <p:cNvSpPr>
            <a:spLocks noGrp="1"/>
          </p:cNvSpPr>
          <p:nvPr>
            <p:ph type="body" sz="half" idx="2"/>
          </p:nvPr>
        </p:nvSpPr>
        <p:spPr>
          <a:xfrm>
            <a:off x="2549032" y="7633547"/>
            <a:ext cx="7802880" cy="1144693"/>
          </a:xfrm>
        </p:spPr>
        <p:txBody>
          <a:bodyPr/>
          <a:lstStyle>
            <a:lvl1pPr marL="0" indent="0">
              <a:buNone/>
              <a:defRPr sz="1991"/>
            </a:lvl1pPr>
            <a:lvl2pPr marL="650230" indent="0">
              <a:buNone/>
              <a:defRPr sz="1707"/>
            </a:lvl2pPr>
            <a:lvl3pPr marL="1300460" indent="0">
              <a:buNone/>
              <a:defRPr sz="1422"/>
            </a:lvl3pPr>
            <a:lvl4pPr marL="1950690" indent="0">
              <a:buNone/>
              <a:defRPr sz="1280"/>
            </a:lvl4pPr>
            <a:lvl5pPr marL="2600919" indent="0">
              <a:buNone/>
              <a:defRPr sz="1280"/>
            </a:lvl5pPr>
            <a:lvl6pPr marL="3251149" indent="0">
              <a:buNone/>
              <a:defRPr sz="1280"/>
            </a:lvl6pPr>
            <a:lvl7pPr marL="3901379" indent="0">
              <a:buNone/>
              <a:defRPr sz="1280"/>
            </a:lvl7pPr>
            <a:lvl8pPr marL="4551609" indent="0">
              <a:buNone/>
              <a:defRPr sz="1280"/>
            </a:lvl8pPr>
            <a:lvl9pPr marL="5201839" indent="0">
              <a:buNone/>
              <a:defRPr sz="128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endParaRPr lang="es-ES" dirty="0">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dirty="0">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132FADFE-3B8F-471C-ABF0-DBC7717ECBBC}"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24873594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endParaRPr lang="es-ES" dirty="0">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132FADFE-3B8F-471C-ABF0-DBC7717ECBBC}"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2042783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9428480" y="390597"/>
            <a:ext cx="2926080" cy="8322169"/>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650240" y="390597"/>
            <a:ext cx="8561493" cy="8322169"/>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endParaRPr lang="es-ES" dirty="0">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132FADFE-3B8F-471C-ABF0-DBC7717ECBBC}"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26506004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ítulo (arriba)">
    <p:spTree>
      <p:nvGrpSpPr>
        <p:cNvPr id="1" name=""/>
        <p:cNvGrpSpPr/>
        <p:nvPr/>
      </p:nvGrpSpPr>
      <p:grpSpPr>
        <a:xfrm>
          <a:off x="0" y="0"/>
          <a:ext cx="0" cy="0"/>
          <a:chOff x="0" y="0"/>
          <a:chExt cx="0" cy="0"/>
        </a:xfrm>
      </p:grpSpPr>
      <p:sp>
        <p:nvSpPr>
          <p:cNvPr id="48" name="Shape 48"/>
          <p:cNvSpPr>
            <a:spLocks noGrp="1"/>
          </p:cNvSpPr>
          <p:nvPr>
            <p:ph type="title"/>
          </p:nvPr>
        </p:nvSpPr>
        <p:spPr>
          <a:prstGeom prst="rect">
            <a:avLst/>
          </a:prstGeom>
        </p:spPr>
        <p:txBody>
          <a:bodyPr/>
          <a:lstStyle/>
          <a:p>
            <a:r>
              <a:t>Texto del título</a:t>
            </a:r>
          </a:p>
        </p:txBody>
      </p:sp>
      <p:sp>
        <p:nvSpPr>
          <p:cNvPr id="49" name="Shape 49"/>
          <p:cNvSpPr>
            <a:spLocks noGrp="1"/>
          </p:cNvSpPr>
          <p:nvPr>
            <p:ph type="sldNum" sz="quarter" idx="2"/>
          </p:nvPr>
        </p:nvSpPr>
        <p:spPr>
          <a:xfrm>
            <a:off x="6180258" y="9251950"/>
            <a:ext cx="631584" cy="379591"/>
          </a:xfrm>
          <a:prstGeom prst="rect">
            <a:avLst/>
          </a:prstGeom>
        </p:spPr>
        <p:txBody>
          <a:bodyPr/>
          <a:lstStyle/>
          <a:p>
            <a:fld id="{86CB4B4D-7CA3-9044-876B-883B54F8677D}" type="slidenum">
              <a:rPr/>
              <a:pPr/>
              <a:t>‹Nº›</a:t>
            </a:fld>
            <a:endParaRPr dirty="0"/>
          </a:p>
        </p:txBody>
      </p:sp>
    </p:spTree>
    <p:extLst>
      <p:ext uri="{BB962C8B-B14F-4D97-AF65-F5344CB8AC3E}">
        <p14:creationId xmlns:p14="http://schemas.microsoft.com/office/powerpoint/2010/main" val="541167433"/>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Foto (3)">
    <p:spTree>
      <p:nvGrpSpPr>
        <p:cNvPr id="1" name=""/>
        <p:cNvGrpSpPr/>
        <p:nvPr/>
      </p:nvGrpSpPr>
      <p:grpSpPr>
        <a:xfrm>
          <a:off x="0" y="0"/>
          <a:ext cx="0" cy="0"/>
          <a:chOff x="0" y="0"/>
          <a:chExt cx="0" cy="0"/>
        </a:xfrm>
      </p:grpSpPr>
      <p:sp>
        <p:nvSpPr>
          <p:cNvPr id="83" name="Shape 83"/>
          <p:cNvSpPr>
            <a:spLocks noGrp="1"/>
          </p:cNvSpPr>
          <p:nvPr>
            <p:ph type="pic" sz="quarter" idx="13"/>
          </p:nvPr>
        </p:nvSpPr>
        <p:spPr>
          <a:xfrm>
            <a:off x="6718300" y="5092700"/>
            <a:ext cx="5334000" cy="3771900"/>
          </a:xfrm>
          <a:prstGeom prst="rect">
            <a:avLst/>
          </a:prstGeom>
        </p:spPr>
        <p:txBody>
          <a:bodyPr lIns="91439" tIns="45719" rIns="91439" bIns="45719" anchor="t">
            <a:noAutofit/>
          </a:bodyPr>
          <a:lstStyle/>
          <a:p>
            <a:endParaRPr dirty="0"/>
          </a:p>
        </p:txBody>
      </p:sp>
      <p:sp>
        <p:nvSpPr>
          <p:cNvPr id="84" name="Shape 84"/>
          <p:cNvSpPr>
            <a:spLocks noGrp="1"/>
          </p:cNvSpPr>
          <p:nvPr>
            <p:ph type="pic" sz="quarter" idx="14"/>
          </p:nvPr>
        </p:nvSpPr>
        <p:spPr>
          <a:xfrm>
            <a:off x="6724518" y="889000"/>
            <a:ext cx="5334001" cy="3771900"/>
          </a:xfrm>
          <a:prstGeom prst="rect">
            <a:avLst/>
          </a:prstGeom>
        </p:spPr>
        <p:txBody>
          <a:bodyPr lIns="91439" tIns="45719" rIns="91439" bIns="45719" anchor="t">
            <a:noAutofit/>
          </a:bodyPr>
          <a:lstStyle/>
          <a:p>
            <a:endParaRPr dirty="0"/>
          </a:p>
        </p:txBody>
      </p:sp>
      <p:sp>
        <p:nvSpPr>
          <p:cNvPr id="85" name="Shape 85"/>
          <p:cNvSpPr>
            <a:spLocks noGrp="1"/>
          </p:cNvSpPr>
          <p:nvPr>
            <p:ph type="pic" sz="half" idx="15"/>
          </p:nvPr>
        </p:nvSpPr>
        <p:spPr>
          <a:xfrm>
            <a:off x="952500" y="889000"/>
            <a:ext cx="5334000" cy="7975600"/>
          </a:xfrm>
          <a:prstGeom prst="rect">
            <a:avLst/>
          </a:prstGeom>
        </p:spPr>
        <p:txBody>
          <a:bodyPr lIns="91439" tIns="45719" rIns="91439" bIns="45719" anchor="t">
            <a:noAutofit/>
          </a:bodyPr>
          <a:lstStyle/>
          <a:p>
            <a:endParaRPr dirty="0"/>
          </a:p>
        </p:txBody>
      </p:sp>
      <p:sp>
        <p:nvSpPr>
          <p:cNvPr id="86" name="Shape 86"/>
          <p:cNvSpPr>
            <a:spLocks noGrp="1"/>
          </p:cNvSpPr>
          <p:nvPr>
            <p:ph type="sldNum" sz="quarter" idx="2"/>
          </p:nvPr>
        </p:nvSpPr>
        <p:spPr>
          <a:prstGeom prst="rect">
            <a:avLst/>
          </a:prstGeom>
        </p:spPr>
        <p:txBody>
          <a:bodyPr/>
          <a:lstStyle/>
          <a:p>
            <a:fld id="{86CB4B4D-7CA3-9044-876B-883B54F8677D}" type="slidenum">
              <a:rPr/>
              <a:pPr/>
              <a:t>‹Nº›</a:t>
            </a:fld>
            <a:endParaRPr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Cita">
    <p:spTree>
      <p:nvGrpSpPr>
        <p:cNvPr id="1" name=""/>
        <p:cNvGrpSpPr/>
        <p:nvPr/>
      </p:nvGrpSpPr>
      <p:grpSpPr>
        <a:xfrm>
          <a:off x="0" y="0"/>
          <a:ext cx="0" cy="0"/>
          <a:chOff x="0" y="0"/>
          <a:chExt cx="0" cy="0"/>
        </a:xfrm>
      </p:grpSpPr>
      <p:sp>
        <p:nvSpPr>
          <p:cNvPr id="93" name="Shape 93"/>
          <p:cNvSpPr>
            <a:spLocks noGrp="1"/>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vl1pPr>
          </a:lstStyle>
          <a:p>
            <a:r>
              <a:t>– Juan López</a:t>
            </a:r>
          </a:p>
        </p:txBody>
      </p:sp>
      <p:sp>
        <p:nvSpPr>
          <p:cNvPr id="94" name="Shape 94"/>
          <p:cNvSpPr>
            <a:spLocks noGrp="1"/>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r>
              <a:t>“Escribir una cita aquí” </a:t>
            </a:r>
          </a:p>
        </p:txBody>
      </p:sp>
      <p:sp>
        <p:nvSpPr>
          <p:cNvPr id="95" name="Shape 95"/>
          <p:cNvSpPr>
            <a:spLocks noGrp="1"/>
          </p:cNvSpPr>
          <p:nvPr>
            <p:ph type="sldNum" sz="quarter" idx="2"/>
          </p:nvPr>
        </p:nvSpPr>
        <p:spPr>
          <a:prstGeom prst="rect">
            <a:avLst/>
          </a:prstGeom>
        </p:spPr>
        <p:txBody>
          <a:bodyPr/>
          <a:lstStyle/>
          <a:p>
            <a:fld id="{86CB4B4D-7CA3-9044-876B-883B54F8677D}" type="slidenum">
              <a:rPr/>
              <a:pPr/>
              <a:t>‹Nº›</a:t>
            </a:fld>
            <a:endParaRPr dirty="0"/>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Utter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47590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ítulo (arriba)">
    <p:spTree>
      <p:nvGrpSpPr>
        <p:cNvPr id="1" name=""/>
        <p:cNvGrpSpPr/>
        <p:nvPr/>
      </p:nvGrpSpPr>
      <p:grpSpPr>
        <a:xfrm>
          <a:off x="0" y="0"/>
          <a:ext cx="0" cy="0"/>
          <a:chOff x="0" y="0"/>
          <a:chExt cx="0" cy="0"/>
        </a:xfrm>
      </p:grpSpPr>
      <p:sp>
        <p:nvSpPr>
          <p:cNvPr id="48" name="Shape 48"/>
          <p:cNvSpPr>
            <a:spLocks noGrp="1"/>
          </p:cNvSpPr>
          <p:nvPr>
            <p:ph type="title"/>
          </p:nvPr>
        </p:nvSpPr>
        <p:spPr>
          <a:prstGeom prst="rect">
            <a:avLst/>
          </a:prstGeom>
        </p:spPr>
        <p:txBody>
          <a:bodyPr/>
          <a:lstStyle/>
          <a:p>
            <a:r>
              <a:t>Texto del título</a:t>
            </a:r>
          </a:p>
        </p:txBody>
      </p:sp>
      <p:sp>
        <p:nvSpPr>
          <p:cNvPr id="49" name="Shape 49"/>
          <p:cNvSpPr>
            <a:spLocks noGrp="1"/>
          </p:cNvSpPr>
          <p:nvPr>
            <p:ph type="sldNum" sz="quarter" idx="2"/>
          </p:nvPr>
        </p:nvSpPr>
        <p:spPr>
          <a:xfrm>
            <a:off x="6180258" y="9251950"/>
            <a:ext cx="631584" cy="379591"/>
          </a:xfrm>
          <a:prstGeom prst="rect">
            <a:avLst/>
          </a:prstGeom>
        </p:spPr>
        <p:txBody>
          <a:bodyPr/>
          <a:lstStyle/>
          <a:p>
            <a:fld id="{86CB4B4D-7CA3-9044-876B-883B54F8677D}" type="slidenum">
              <a:rPr/>
              <a:pPr/>
              <a:t>‹Nº›</a:t>
            </a:fld>
            <a:endParaRPr dirty="0"/>
          </a:p>
        </p:txBody>
      </p:sp>
    </p:spTree>
    <p:extLst>
      <p:ext uri="{BB962C8B-B14F-4D97-AF65-F5344CB8AC3E}">
        <p14:creationId xmlns:p14="http://schemas.microsoft.com/office/powerpoint/2010/main" val="3518816759"/>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75360" y="3029939"/>
            <a:ext cx="11054080" cy="2090702"/>
          </a:xfrm>
        </p:spPr>
        <p:txBody>
          <a:bodyPr/>
          <a:lstStyle/>
          <a:p>
            <a:r>
              <a:rPr lang="es-ES"/>
              <a:t>Haga clic para modificar el estilo de título del patrón</a:t>
            </a:r>
          </a:p>
        </p:txBody>
      </p:sp>
      <p:sp>
        <p:nvSpPr>
          <p:cNvPr id="3" name="2 Subtítulo"/>
          <p:cNvSpPr>
            <a:spLocks noGrp="1"/>
          </p:cNvSpPr>
          <p:nvPr>
            <p:ph type="subTitle" idx="1"/>
          </p:nvPr>
        </p:nvSpPr>
        <p:spPr>
          <a:xfrm>
            <a:off x="1950720" y="5527040"/>
            <a:ext cx="9103360" cy="2492587"/>
          </a:xfrm>
        </p:spPr>
        <p:txBody>
          <a:bodyPr/>
          <a:lstStyle>
            <a:lvl1pPr marL="0" indent="0" algn="ctr">
              <a:buNone/>
              <a:defRPr>
                <a:solidFill>
                  <a:schemeClr val="tx1">
                    <a:tint val="75000"/>
                  </a:schemeClr>
                </a:solidFill>
              </a:defRPr>
            </a:lvl1pPr>
            <a:lvl2pPr marL="650230" indent="0" algn="ctr">
              <a:buNone/>
              <a:defRPr>
                <a:solidFill>
                  <a:schemeClr val="tx1">
                    <a:tint val="75000"/>
                  </a:schemeClr>
                </a:solidFill>
              </a:defRPr>
            </a:lvl2pPr>
            <a:lvl3pPr marL="1300460" indent="0" algn="ctr">
              <a:buNone/>
              <a:defRPr>
                <a:solidFill>
                  <a:schemeClr val="tx1">
                    <a:tint val="75000"/>
                  </a:schemeClr>
                </a:solidFill>
              </a:defRPr>
            </a:lvl3pPr>
            <a:lvl4pPr marL="1950690" indent="0" algn="ctr">
              <a:buNone/>
              <a:defRPr>
                <a:solidFill>
                  <a:schemeClr val="tx1">
                    <a:tint val="75000"/>
                  </a:schemeClr>
                </a:solidFill>
              </a:defRPr>
            </a:lvl4pPr>
            <a:lvl5pPr marL="2600919" indent="0" algn="ctr">
              <a:buNone/>
              <a:defRPr>
                <a:solidFill>
                  <a:schemeClr val="tx1">
                    <a:tint val="75000"/>
                  </a:schemeClr>
                </a:solidFill>
              </a:defRPr>
            </a:lvl5pPr>
            <a:lvl6pPr marL="3251149" indent="0" algn="ctr">
              <a:buNone/>
              <a:defRPr>
                <a:solidFill>
                  <a:schemeClr val="tx1">
                    <a:tint val="75000"/>
                  </a:schemeClr>
                </a:solidFill>
              </a:defRPr>
            </a:lvl6pPr>
            <a:lvl7pPr marL="3901379" indent="0" algn="ctr">
              <a:buNone/>
              <a:defRPr>
                <a:solidFill>
                  <a:schemeClr val="tx1">
                    <a:tint val="75000"/>
                  </a:schemeClr>
                </a:solidFill>
              </a:defRPr>
            </a:lvl7pPr>
            <a:lvl8pPr marL="4551609" indent="0" algn="ctr">
              <a:buNone/>
              <a:defRPr>
                <a:solidFill>
                  <a:schemeClr val="tx1">
                    <a:tint val="75000"/>
                  </a:schemeClr>
                </a:solidFill>
              </a:defRPr>
            </a:lvl8pPr>
            <a:lvl9pPr marL="5201839"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endParaRPr lang="es-ES" dirty="0">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132FADFE-3B8F-471C-ABF0-DBC7717ECBBC}"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587418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endParaRPr lang="es-ES" dirty="0">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132FADFE-3B8F-471C-ABF0-DBC7717ECBBC}"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4057722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1027290" y="6267592"/>
            <a:ext cx="11054080" cy="1937173"/>
          </a:xfrm>
        </p:spPr>
        <p:txBody>
          <a:bodyPr anchor="t"/>
          <a:lstStyle>
            <a:lvl1pPr algn="l">
              <a:defRPr sz="5689" b="1" cap="all"/>
            </a:lvl1pPr>
          </a:lstStyle>
          <a:p>
            <a:r>
              <a:rPr lang="es-ES"/>
              <a:t>Haga clic para modificar el estilo de título del patrón</a:t>
            </a:r>
          </a:p>
        </p:txBody>
      </p:sp>
      <p:sp>
        <p:nvSpPr>
          <p:cNvPr id="3" name="2 Marcador de texto"/>
          <p:cNvSpPr>
            <a:spLocks noGrp="1"/>
          </p:cNvSpPr>
          <p:nvPr>
            <p:ph type="body" idx="1"/>
          </p:nvPr>
        </p:nvSpPr>
        <p:spPr>
          <a:xfrm>
            <a:off x="1027290" y="4133993"/>
            <a:ext cx="11054080" cy="2133599"/>
          </a:xfrm>
        </p:spPr>
        <p:txBody>
          <a:bodyPr anchor="b"/>
          <a:lstStyle>
            <a:lvl1pPr marL="0" indent="0">
              <a:buNone/>
              <a:defRPr sz="2844">
                <a:solidFill>
                  <a:schemeClr val="tx1">
                    <a:tint val="75000"/>
                  </a:schemeClr>
                </a:solidFill>
              </a:defRPr>
            </a:lvl1pPr>
            <a:lvl2pPr marL="650230" indent="0">
              <a:buNone/>
              <a:defRPr sz="2560">
                <a:solidFill>
                  <a:schemeClr val="tx1">
                    <a:tint val="75000"/>
                  </a:schemeClr>
                </a:solidFill>
              </a:defRPr>
            </a:lvl2pPr>
            <a:lvl3pPr marL="1300460" indent="0">
              <a:buNone/>
              <a:defRPr sz="2276">
                <a:solidFill>
                  <a:schemeClr val="tx1">
                    <a:tint val="75000"/>
                  </a:schemeClr>
                </a:solidFill>
              </a:defRPr>
            </a:lvl3pPr>
            <a:lvl4pPr marL="1950690" indent="0">
              <a:buNone/>
              <a:defRPr sz="1991">
                <a:solidFill>
                  <a:schemeClr val="tx1">
                    <a:tint val="75000"/>
                  </a:schemeClr>
                </a:solidFill>
              </a:defRPr>
            </a:lvl4pPr>
            <a:lvl5pPr marL="2600919" indent="0">
              <a:buNone/>
              <a:defRPr sz="1991">
                <a:solidFill>
                  <a:schemeClr val="tx1">
                    <a:tint val="75000"/>
                  </a:schemeClr>
                </a:solidFill>
              </a:defRPr>
            </a:lvl5pPr>
            <a:lvl6pPr marL="3251149" indent="0">
              <a:buNone/>
              <a:defRPr sz="1991">
                <a:solidFill>
                  <a:schemeClr val="tx1">
                    <a:tint val="75000"/>
                  </a:schemeClr>
                </a:solidFill>
              </a:defRPr>
            </a:lvl6pPr>
            <a:lvl7pPr marL="3901379" indent="0">
              <a:buNone/>
              <a:defRPr sz="1991">
                <a:solidFill>
                  <a:schemeClr val="tx1">
                    <a:tint val="75000"/>
                  </a:schemeClr>
                </a:solidFill>
              </a:defRPr>
            </a:lvl7pPr>
            <a:lvl8pPr marL="4551609" indent="0">
              <a:buNone/>
              <a:defRPr sz="1991">
                <a:solidFill>
                  <a:schemeClr val="tx1">
                    <a:tint val="75000"/>
                  </a:schemeClr>
                </a:solidFill>
              </a:defRPr>
            </a:lvl8pPr>
            <a:lvl9pPr marL="5201839" indent="0">
              <a:buNone/>
              <a:defRPr sz="1991">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endParaRPr lang="es-ES" dirty="0">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132FADFE-3B8F-471C-ABF0-DBC7717ECBBC}"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2493040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650240" y="2275841"/>
            <a:ext cx="5743787" cy="6436925"/>
          </a:xfrm>
        </p:spPr>
        <p:txBody>
          <a:bodyPr/>
          <a:lstStyle>
            <a:lvl1pPr>
              <a:defRPr sz="3982"/>
            </a:lvl1pPr>
            <a:lvl2pPr>
              <a:defRPr sz="3413"/>
            </a:lvl2pPr>
            <a:lvl3pPr>
              <a:defRPr sz="2844"/>
            </a:lvl3pPr>
            <a:lvl4pPr>
              <a:defRPr sz="2560"/>
            </a:lvl4pPr>
            <a:lvl5pPr>
              <a:defRPr sz="2560"/>
            </a:lvl5pPr>
            <a:lvl6pPr>
              <a:defRPr sz="2560"/>
            </a:lvl6pPr>
            <a:lvl7pPr>
              <a:defRPr sz="2560"/>
            </a:lvl7pPr>
            <a:lvl8pPr>
              <a:defRPr sz="2560"/>
            </a:lvl8pPr>
            <a:lvl9pPr>
              <a:defRPr sz="256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6610773" y="2275841"/>
            <a:ext cx="5743787" cy="6436925"/>
          </a:xfrm>
        </p:spPr>
        <p:txBody>
          <a:bodyPr/>
          <a:lstStyle>
            <a:lvl1pPr>
              <a:defRPr sz="3982"/>
            </a:lvl1pPr>
            <a:lvl2pPr>
              <a:defRPr sz="3413"/>
            </a:lvl2pPr>
            <a:lvl3pPr>
              <a:defRPr sz="2844"/>
            </a:lvl3pPr>
            <a:lvl4pPr>
              <a:defRPr sz="2560"/>
            </a:lvl4pPr>
            <a:lvl5pPr>
              <a:defRPr sz="2560"/>
            </a:lvl5pPr>
            <a:lvl6pPr>
              <a:defRPr sz="2560"/>
            </a:lvl6pPr>
            <a:lvl7pPr>
              <a:defRPr sz="2560"/>
            </a:lvl7pPr>
            <a:lvl8pPr>
              <a:defRPr sz="2560"/>
            </a:lvl8pPr>
            <a:lvl9pPr>
              <a:defRPr sz="256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endParaRPr lang="es-ES" dirty="0">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dirty="0">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132FADFE-3B8F-471C-ABF0-DBC7717ECBBC}"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2393186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952500" y="444500"/>
            <a:ext cx="11099800" cy="21590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Title Text</a:t>
            </a:r>
          </a:p>
        </p:txBody>
      </p:sp>
      <p:sp>
        <p:nvSpPr>
          <p:cNvPr id="3" name="Shape 3"/>
          <p:cNvSpPr>
            <a:spLocks noGrp="1"/>
          </p:cNvSpPr>
          <p:nvPr>
            <p:ph type="body" idx="1"/>
          </p:nvPr>
        </p:nvSpPr>
        <p:spPr>
          <a:xfrm>
            <a:off x="952500" y="2603500"/>
            <a:ext cx="11099800" cy="62865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rPr/>
              <a:pPr/>
              <a:t>‹Nº›</a:t>
            </a:fld>
            <a:endParaRPr dirty="0"/>
          </a:p>
        </p:txBody>
      </p:sp>
    </p:spTree>
  </p:cSld>
  <p:clrMap bg1="lt1" tx1="dk1" bg2="lt2" tx2="dk2" accent1="accent1" accent2="accent2" accent3="accent3" accent4="accent4" accent5="accent5" accent6="accent6" hlink="hlink" folHlink="folHlink"/>
  <p:sldLayoutIdLst>
    <p:sldLayoutId id="2147483649" r:id="rId1"/>
    <p:sldLayoutId id="2147483657" r:id="rId2"/>
    <p:sldLayoutId id="2147483658" r:id="rId3"/>
    <p:sldLayoutId id="2147483695" r:id="rId4"/>
    <p:sldLayoutId id="2147483696" r:id="rId5"/>
  </p:sldLayoutIdLst>
  <p:transition spd="med"/>
  <p:hf sldNum="0" hdr="0" ftr="0" dt="0"/>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50240" y="390596"/>
            <a:ext cx="11704320" cy="16256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650240" y="2275841"/>
            <a:ext cx="11704320" cy="6436925"/>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650240" y="9040143"/>
            <a:ext cx="3034453" cy="519289"/>
          </a:xfrm>
          <a:prstGeom prst="rect">
            <a:avLst/>
          </a:prstGeom>
        </p:spPr>
        <p:txBody>
          <a:bodyPr vert="horz" lIns="91440" tIns="45720" rIns="91440" bIns="45720" rtlCol="0" anchor="ctr"/>
          <a:lstStyle>
            <a:lvl1pPr algn="l">
              <a:defRPr sz="1707">
                <a:solidFill>
                  <a:schemeClr val="tx1">
                    <a:tint val="75000"/>
                  </a:schemeClr>
                </a:solidFill>
              </a:defRPr>
            </a:lvl1pPr>
          </a:lstStyle>
          <a:p>
            <a:pPr defTabSz="1300460" hangingPunct="1"/>
            <a:endParaRPr lang="es-ES" kern="1200" dirty="0">
              <a:solidFill>
                <a:prstClr val="black">
                  <a:tint val="75000"/>
                </a:prstClr>
              </a:solidFill>
            </a:endParaRPr>
          </a:p>
        </p:txBody>
      </p:sp>
      <p:sp>
        <p:nvSpPr>
          <p:cNvPr id="5" name="4 Marcador de pie de página"/>
          <p:cNvSpPr>
            <a:spLocks noGrp="1"/>
          </p:cNvSpPr>
          <p:nvPr>
            <p:ph type="ftr" sz="quarter" idx="3"/>
          </p:nvPr>
        </p:nvSpPr>
        <p:spPr>
          <a:xfrm>
            <a:off x="4443307" y="9040143"/>
            <a:ext cx="4118187" cy="519289"/>
          </a:xfrm>
          <a:prstGeom prst="rect">
            <a:avLst/>
          </a:prstGeom>
        </p:spPr>
        <p:txBody>
          <a:bodyPr vert="horz" lIns="91440" tIns="45720" rIns="91440" bIns="45720" rtlCol="0" anchor="ctr"/>
          <a:lstStyle>
            <a:lvl1pPr algn="ctr">
              <a:defRPr sz="1707">
                <a:solidFill>
                  <a:schemeClr val="tx1">
                    <a:tint val="75000"/>
                  </a:schemeClr>
                </a:solidFill>
              </a:defRPr>
            </a:lvl1pPr>
          </a:lstStyle>
          <a:p>
            <a:pPr defTabSz="1300460" hangingPunct="1"/>
            <a:endParaRPr lang="es-ES" kern="1200" dirty="0">
              <a:solidFill>
                <a:prstClr val="black">
                  <a:tint val="75000"/>
                </a:prstClr>
              </a:solidFill>
            </a:endParaRPr>
          </a:p>
        </p:txBody>
      </p:sp>
      <p:sp>
        <p:nvSpPr>
          <p:cNvPr id="6" name="5 Marcador de número de diapositiva"/>
          <p:cNvSpPr>
            <a:spLocks noGrp="1"/>
          </p:cNvSpPr>
          <p:nvPr>
            <p:ph type="sldNum" sz="quarter" idx="4"/>
          </p:nvPr>
        </p:nvSpPr>
        <p:spPr>
          <a:xfrm>
            <a:off x="9320107" y="9040143"/>
            <a:ext cx="3034453" cy="519289"/>
          </a:xfrm>
          <a:prstGeom prst="rect">
            <a:avLst/>
          </a:prstGeom>
        </p:spPr>
        <p:txBody>
          <a:bodyPr vert="horz" lIns="91440" tIns="45720" rIns="91440" bIns="45720" rtlCol="0" anchor="ctr"/>
          <a:lstStyle>
            <a:lvl1pPr algn="r">
              <a:defRPr sz="1707">
                <a:solidFill>
                  <a:schemeClr val="tx1">
                    <a:tint val="75000"/>
                  </a:schemeClr>
                </a:solidFill>
              </a:defRPr>
            </a:lvl1pPr>
          </a:lstStyle>
          <a:p>
            <a:pPr defTabSz="1300460" hangingPunct="1"/>
            <a:fld id="{132FADFE-3B8F-471C-ABF0-DBC7717ECBBC}" type="slidenum">
              <a:rPr lang="es-ES" kern="1200" smtClean="0">
                <a:solidFill>
                  <a:prstClr val="black">
                    <a:tint val="75000"/>
                  </a:prstClr>
                </a:solidFill>
              </a:rPr>
              <a:pPr defTabSz="1300460" hangingPunct="1"/>
              <a:t>‹Nº›</a:t>
            </a:fld>
            <a:endParaRPr lang="es-ES" kern="1200" dirty="0">
              <a:solidFill>
                <a:prstClr val="black">
                  <a:tint val="75000"/>
                </a:prstClr>
              </a:solidFill>
            </a:endParaRPr>
          </a:p>
        </p:txBody>
      </p:sp>
    </p:spTree>
    <p:extLst>
      <p:ext uri="{BB962C8B-B14F-4D97-AF65-F5344CB8AC3E}">
        <p14:creationId xmlns:p14="http://schemas.microsoft.com/office/powerpoint/2010/main" val="153516360"/>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94" r:id="rId12"/>
  </p:sldLayoutIdLst>
  <p:hf sldNum="0" hdr="0" ftr="0" dt="0"/>
  <p:txStyles>
    <p:titleStyle>
      <a:lvl1pPr algn="ctr" defTabSz="1300460" rtl="0" eaLnBrk="1" latinLnBrk="0" hangingPunct="1">
        <a:spcBef>
          <a:spcPct val="0"/>
        </a:spcBef>
        <a:buNone/>
        <a:defRPr sz="6258" kern="1200">
          <a:solidFill>
            <a:schemeClr val="tx1"/>
          </a:solidFill>
          <a:latin typeface="+mj-lt"/>
          <a:ea typeface="+mj-ea"/>
          <a:cs typeface="+mj-cs"/>
        </a:defRPr>
      </a:lvl1pPr>
    </p:titleStyle>
    <p:bodyStyle>
      <a:lvl1pPr marL="487672" indent="-487672" algn="l" defTabSz="1300460" rtl="0" eaLnBrk="1" latinLnBrk="0" hangingPunct="1">
        <a:spcBef>
          <a:spcPct val="20000"/>
        </a:spcBef>
        <a:buFont typeface="Arial" pitchFamily="34" charset="0"/>
        <a:buChar char="•"/>
        <a:defRPr sz="4551" kern="1200">
          <a:solidFill>
            <a:schemeClr val="tx1"/>
          </a:solidFill>
          <a:latin typeface="+mn-lt"/>
          <a:ea typeface="+mn-ea"/>
          <a:cs typeface="+mn-cs"/>
        </a:defRPr>
      </a:lvl1pPr>
      <a:lvl2pPr marL="1056623" indent="-406394" algn="l" defTabSz="1300460" rtl="0" eaLnBrk="1" latinLnBrk="0" hangingPunct="1">
        <a:spcBef>
          <a:spcPct val="20000"/>
        </a:spcBef>
        <a:buFont typeface="Arial" pitchFamily="34" charset="0"/>
        <a:buChar char="–"/>
        <a:defRPr sz="3982" kern="1200">
          <a:solidFill>
            <a:schemeClr val="tx1"/>
          </a:solidFill>
          <a:latin typeface="+mn-lt"/>
          <a:ea typeface="+mn-ea"/>
          <a:cs typeface="+mn-cs"/>
        </a:defRPr>
      </a:lvl2pPr>
      <a:lvl3pPr marL="1625575" indent="-325115" algn="l" defTabSz="1300460" rtl="0" eaLnBrk="1" latinLnBrk="0" hangingPunct="1">
        <a:spcBef>
          <a:spcPct val="20000"/>
        </a:spcBef>
        <a:buFont typeface="Arial" pitchFamily="34" charset="0"/>
        <a:buChar char="•"/>
        <a:defRPr sz="3413" kern="1200">
          <a:solidFill>
            <a:schemeClr val="tx1"/>
          </a:solidFill>
          <a:latin typeface="+mn-lt"/>
          <a:ea typeface="+mn-ea"/>
          <a:cs typeface="+mn-cs"/>
        </a:defRPr>
      </a:lvl3pPr>
      <a:lvl4pPr marL="2275804" indent="-325115" algn="l" defTabSz="1300460" rtl="0" eaLnBrk="1" latinLnBrk="0" hangingPunct="1">
        <a:spcBef>
          <a:spcPct val="20000"/>
        </a:spcBef>
        <a:buFont typeface="Arial" pitchFamily="34" charset="0"/>
        <a:buChar char="–"/>
        <a:defRPr sz="2844" kern="1200">
          <a:solidFill>
            <a:schemeClr val="tx1"/>
          </a:solidFill>
          <a:latin typeface="+mn-lt"/>
          <a:ea typeface="+mn-ea"/>
          <a:cs typeface="+mn-cs"/>
        </a:defRPr>
      </a:lvl4pPr>
      <a:lvl5pPr marL="2926034" indent="-325115" algn="l" defTabSz="1300460" rtl="0" eaLnBrk="1" latinLnBrk="0" hangingPunct="1">
        <a:spcBef>
          <a:spcPct val="20000"/>
        </a:spcBef>
        <a:buFont typeface="Arial" pitchFamily="34" charset="0"/>
        <a:buChar char="»"/>
        <a:defRPr sz="2844" kern="1200">
          <a:solidFill>
            <a:schemeClr val="tx1"/>
          </a:solidFill>
          <a:latin typeface="+mn-lt"/>
          <a:ea typeface="+mn-ea"/>
          <a:cs typeface="+mn-cs"/>
        </a:defRPr>
      </a:lvl5pPr>
      <a:lvl6pPr marL="3576264" indent="-325115" algn="l" defTabSz="1300460" rtl="0" eaLnBrk="1" latinLnBrk="0" hangingPunct="1">
        <a:spcBef>
          <a:spcPct val="20000"/>
        </a:spcBef>
        <a:buFont typeface="Arial" pitchFamily="34" charset="0"/>
        <a:buChar char="•"/>
        <a:defRPr sz="2844" kern="1200">
          <a:solidFill>
            <a:schemeClr val="tx1"/>
          </a:solidFill>
          <a:latin typeface="+mn-lt"/>
          <a:ea typeface="+mn-ea"/>
          <a:cs typeface="+mn-cs"/>
        </a:defRPr>
      </a:lvl6pPr>
      <a:lvl7pPr marL="4226494" indent="-325115" algn="l" defTabSz="1300460" rtl="0" eaLnBrk="1" latinLnBrk="0" hangingPunct="1">
        <a:spcBef>
          <a:spcPct val="20000"/>
        </a:spcBef>
        <a:buFont typeface="Arial" pitchFamily="34" charset="0"/>
        <a:buChar char="•"/>
        <a:defRPr sz="2844" kern="1200">
          <a:solidFill>
            <a:schemeClr val="tx1"/>
          </a:solidFill>
          <a:latin typeface="+mn-lt"/>
          <a:ea typeface="+mn-ea"/>
          <a:cs typeface="+mn-cs"/>
        </a:defRPr>
      </a:lvl7pPr>
      <a:lvl8pPr marL="4876724" indent="-325115" algn="l" defTabSz="1300460" rtl="0" eaLnBrk="1" latinLnBrk="0" hangingPunct="1">
        <a:spcBef>
          <a:spcPct val="20000"/>
        </a:spcBef>
        <a:buFont typeface="Arial" pitchFamily="34" charset="0"/>
        <a:buChar char="•"/>
        <a:defRPr sz="2844" kern="1200">
          <a:solidFill>
            <a:schemeClr val="tx1"/>
          </a:solidFill>
          <a:latin typeface="+mn-lt"/>
          <a:ea typeface="+mn-ea"/>
          <a:cs typeface="+mn-cs"/>
        </a:defRPr>
      </a:lvl8pPr>
      <a:lvl9pPr marL="5526954" indent="-325115" algn="l" defTabSz="1300460" rtl="0" eaLnBrk="1" latinLnBrk="0" hangingPunct="1">
        <a:spcBef>
          <a:spcPct val="20000"/>
        </a:spcBef>
        <a:buFont typeface="Arial" pitchFamily="34" charset="0"/>
        <a:buChar char="•"/>
        <a:defRPr sz="2844" kern="1200">
          <a:solidFill>
            <a:schemeClr val="tx1"/>
          </a:solidFill>
          <a:latin typeface="+mn-lt"/>
          <a:ea typeface="+mn-ea"/>
          <a:cs typeface="+mn-cs"/>
        </a:defRPr>
      </a:lvl9pPr>
    </p:bodyStyle>
    <p:otherStyle>
      <a:defPPr>
        <a:defRPr lang="es-ES"/>
      </a:defPPr>
      <a:lvl1pPr marL="0" algn="l" defTabSz="1300460" rtl="0" eaLnBrk="1" latinLnBrk="0" hangingPunct="1">
        <a:defRPr sz="2560" kern="1200">
          <a:solidFill>
            <a:schemeClr val="tx1"/>
          </a:solidFill>
          <a:latin typeface="+mn-lt"/>
          <a:ea typeface="+mn-ea"/>
          <a:cs typeface="+mn-cs"/>
        </a:defRPr>
      </a:lvl1pPr>
      <a:lvl2pPr marL="650230" algn="l" defTabSz="1300460" rtl="0" eaLnBrk="1" latinLnBrk="0" hangingPunct="1">
        <a:defRPr sz="2560" kern="1200">
          <a:solidFill>
            <a:schemeClr val="tx1"/>
          </a:solidFill>
          <a:latin typeface="+mn-lt"/>
          <a:ea typeface="+mn-ea"/>
          <a:cs typeface="+mn-cs"/>
        </a:defRPr>
      </a:lvl2pPr>
      <a:lvl3pPr marL="1300460" algn="l" defTabSz="1300460" rtl="0" eaLnBrk="1" latinLnBrk="0" hangingPunct="1">
        <a:defRPr sz="2560" kern="1200">
          <a:solidFill>
            <a:schemeClr val="tx1"/>
          </a:solidFill>
          <a:latin typeface="+mn-lt"/>
          <a:ea typeface="+mn-ea"/>
          <a:cs typeface="+mn-cs"/>
        </a:defRPr>
      </a:lvl3pPr>
      <a:lvl4pPr marL="1950690" algn="l" defTabSz="1300460" rtl="0" eaLnBrk="1" latinLnBrk="0" hangingPunct="1">
        <a:defRPr sz="2560" kern="1200">
          <a:solidFill>
            <a:schemeClr val="tx1"/>
          </a:solidFill>
          <a:latin typeface="+mn-lt"/>
          <a:ea typeface="+mn-ea"/>
          <a:cs typeface="+mn-cs"/>
        </a:defRPr>
      </a:lvl4pPr>
      <a:lvl5pPr marL="2600919" algn="l" defTabSz="1300460" rtl="0" eaLnBrk="1" latinLnBrk="0" hangingPunct="1">
        <a:defRPr sz="2560" kern="1200">
          <a:solidFill>
            <a:schemeClr val="tx1"/>
          </a:solidFill>
          <a:latin typeface="+mn-lt"/>
          <a:ea typeface="+mn-ea"/>
          <a:cs typeface="+mn-cs"/>
        </a:defRPr>
      </a:lvl5pPr>
      <a:lvl6pPr marL="3251149" algn="l" defTabSz="1300460" rtl="0" eaLnBrk="1" latinLnBrk="0" hangingPunct="1">
        <a:defRPr sz="2560" kern="1200">
          <a:solidFill>
            <a:schemeClr val="tx1"/>
          </a:solidFill>
          <a:latin typeface="+mn-lt"/>
          <a:ea typeface="+mn-ea"/>
          <a:cs typeface="+mn-cs"/>
        </a:defRPr>
      </a:lvl6pPr>
      <a:lvl7pPr marL="3901379" algn="l" defTabSz="1300460" rtl="0" eaLnBrk="1" latinLnBrk="0" hangingPunct="1">
        <a:defRPr sz="2560" kern="1200">
          <a:solidFill>
            <a:schemeClr val="tx1"/>
          </a:solidFill>
          <a:latin typeface="+mn-lt"/>
          <a:ea typeface="+mn-ea"/>
          <a:cs typeface="+mn-cs"/>
        </a:defRPr>
      </a:lvl7pPr>
      <a:lvl8pPr marL="4551609" algn="l" defTabSz="1300460" rtl="0" eaLnBrk="1" latinLnBrk="0" hangingPunct="1">
        <a:defRPr sz="2560" kern="1200">
          <a:solidFill>
            <a:schemeClr val="tx1"/>
          </a:solidFill>
          <a:latin typeface="+mn-lt"/>
          <a:ea typeface="+mn-ea"/>
          <a:cs typeface="+mn-cs"/>
        </a:defRPr>
      </a:lvl8pPr>
      <a:lvl9pPr marL="5201839" algn="l" defTabSz="1300460" rtl="0" eaLnBrk="1" latinLnBrk="0" hangingPunct="1">
        <a:defRPr sz="2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4.png"/><Relationship Id="rId7" Type="http://schemas.openxmlformats.org/officeDocument/2006/relationships/image" Target="../media/image5.png"/><Relationship Id="rId2" Type="http://schemas.openxmlformats.org/officeDocument/2006/relationships/image" Target="../media/image33.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6.png"/><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38.jpeg"/><Relationship Id="rId7" Type="http://schemas.openxmlformats.org/officeDocument/2006/relationships/image" Target="../media/image42.jpg"/><Relationship Id="rId2" Type="http://schemas.openxmlformats.org/officeDocument/2006/relationships/image" Target="../media/image37.jpeg"/><Relationship Id="rId1" Type="http://schemas.openxmlformats.org/officeDocument/2006/relationships/slideLayout" Target="../slideLayouts/slideLayout2.xml"/><Relationship Id="rId6" Type="http://schemas.openxmlformats.org/officeDocument/2006/relationships/image" Target="../media/image41.jpg"/><Relationship Id="rId5" Type="http://schemas.openxmlformats.org/officeDocument/2006/relationships/image" Target="../media/image40.png"/><Relationship Id="rId10" Type="http://schemas.openxmlformats.org/officeDocument/2006/relationships/image" Target="../media/image8.png"/><Relationship Id="rId4" Type="http://schemas.openxmlformats.org/officeDocument/2006/relationships/image" Target="../media/image39.jpeg"/><Relationship Id="rId9" Type="http://schemas.openxmlformats.org/officeDocument/2006/relationships/image" Target="../media/image44.jpeg"/></Relationships>
</file>

<file path=ppt/slides/_rels/slide13.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image" Target="../media/image6.png"/><Relationship Id="rId2" Type="http://schemas.openxmlformats.org/officeDocument/2006/relationships/image" Target="../media/image45.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6.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8.png"/><Relationship Id="rId3" Type="http://schemas.openxmlformats.org/officeDocument/2006/relationships/image" Target="../media/image49.png"/><Relationship Id="rId7" Type="http://schemas.openxmlformats.org/officeDocument/2006/relationships/image" Target="../media/image53.png"/><Relationship Id="rId12" Type="http://schemas.openxmlformats.org/officeDocument/2006/relationships/image" Target="../media/image58.png"/><Relationship Id="rId2" Type="http://schemas.openxmlformats.org/officeDocument/2006/relationships/image" Target="../media/image48.png"/><Relationship Id="rId1" Type="http://schemas.openxmlformats.org/officeDocument/2006/relationships/slideLayout" Target="../slideLayouts/slideLayout5.xml"/><Relationship Id="rId6" Type="http://schemas.openxmlformats.org/officeDocument/2006/relationships/image" Target="../media/image52.png"/><Relationship Id="rId11" Type="http://schemas.openxmlformats.org/officeDocument/2006/relationships/image" Target="../media/image57.png"/><Relationship Id="rId5" Type="http://schemas.openxmlformats.org/officeDocument/2006/relationships/image" Target="../media/image51.png"/><Relationship Id="rId10" Type="http://schemas.openxmlformats.org/officeDocument/2006/relationships/image" Target="../media/image56.png"/><Relationship Id="rId4" Type="http://schemas.openxmlformats.org/officeDocument/2006/relationships/image" Target="../media/image50.png"/><Relationship Id="rId9" Type="http://schemas.openxmlformats.org/officeDocument/2006/relationships/image" Target="../media/image55.png"/><Relationship Id="rId14" Type="http://schemas.openxmlformats.org/officeDocument/2006/relationships/image" Target="../media/image59.jpeg"/></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17.xml"/><Relationship Id="rId5" Type="http://schemas.openxmlformats.org/officeDocument/2006/relationships/image" Target="../media/image60.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62.jpg"/><Relationship Id="rId7" Type="http://schemas.openxmlformats.org/officeDocument/2006/relationships/image" Target="../media/image6.png"/><Relationship Id="rId2" Type="http://schemas.openxmlformats.org/officeDocument/2006/relationships/image" Target="../media/image61.jpg"/><Relationship Id="rId1" Type="http://schemas.openxmlformats.org/officeDocument/2006/relationships/slideLayout" Target="../slideLayouts/slideLayout17.xml"/><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image" Target="../media/image63.jp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17.xml"/><Relationship Id="rId5" Type="http://schemas.openxmlformats.org/officeDocument/2006/relationships/image" Target="../media/image64.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5.png"/><Relationship Id="rId1" Type="http://schemas.openxmlformats.org/officeDocument/2006/relationships/slideLayout" Target="../slideLayouts/slideLayout17.xml"/><Relationship Id="rId5" Type="http://schemas.openxmlformats.org/officeDocument/2006/relationships/image" Target="../media/image6.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8" Type="http://schemas.openxmlformats.org/officeDocument/2006/relationships/image" Target="../media/image73.svg"/><Relationship Id="rId3" Type="http://schemas.openxmlformats.org/officeDocument/2006/relationships/image" Target="../media/image68.png"/><Relationship Id="rId7" Type="http://schemas.openxmlformats.org/officeDocument/2006/relationships/image" Target="../media/image72.png"/><Relationship Id="rId2" Type="http://schemas.openxmlformats.org/officeDocument/2006/relationships/image" Target="../media/image67.jpg"/><Relationship Id="rId1" Type="http://schemas.openxmlformats.org/officeDocument/2006/relationships/slideLayout" Target="../slideLayouts/slideLayout6.xml"/><Relationship Id="rId6" Type="http://schemas.openxmlformats.org/officeDocument/2006/relationships/image" Target="../media/image71.svg"/><Relationship Id="rId5" Type="http://schemas.openxmlformats.org/officeDocument/2006/relationships/image" Target="../media/image70.png"/><Relationship Id="rId4" Type="http://schemas.openxmlformats.org/officeDocument/2006/relationships/image" Target="../media/image69.svg"/></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0.png"/><Relationship Id="rId7"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3.jp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5.png"/><Relationship Id="rId3" Type="http://schemas.openxmlformats.org/officeDocument/2006/relationships/image" Target="../media/image18.png"/><Relationship Id="rId7" Type="http://schemas.openxmlformats.org/officeDocument/2006/relationships/image" Target="../media/image20.png"/><Relationship Id="rId12" Type="http://schemas.openxmlformats.org/officeDocument/2006/relationships/image" Target="../media/image24.png"/><Relationship Id="rId2" Type="http://schemas.openxmlformats.org/officeDocument/2006/relationships/image" Target="../media/image17.png"/><Relationship Id="rId16"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5.png"/><Relationship Id="rId5" Type="http://schemas.microsoft.com/office/2007/relationships/hdphoto" Target="../media/hdphoto1.wdp"/><Relationship Id="rId15" Type="http://schemas.openxmlformats.org/officeDocument/2006/relationships/image" Target="../media/image5.png"/><Relationship Id="rId10" Type="http://schemas.openxmlformats.org/officeDocument/2006/relationships/image" Target="../media/image23.png"/><Relationship Id="rId4" Type="http://schemas.openxmlformats.org/officeDocument/2006/relationships/image" Target="../media/image19.png"/><Relationship Id="rId9" Type="http://schemas.openxmlformats.org/officeDocument/2006/relationships/image" Target="../media/image22.png"/><Relationship Id="rId14" Type="http://schemas.openxmlformats.org/officeDocument/2006/relationships/image" Target="../media/image26.png"/></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6.png"/><Relationship Id="rId2" Type="http://schemas.openxmlformats.org/officeDocument/2006/relationships/chart" Target="../charts/chart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image" Target="../media/image28.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3" Type="http://schemas.microsoft.com/office/2007/relationships/hdphoto" Target="../media/hdphoto2.wdp"/><Relationship Id="rId7" Type="http://schemas.openxmlformats.org/officeDocument/2006/relationships/hyperlink" Target="http://www.albacetecapital.com/author/albacetecapital/" TargetMode="External"/><Relationship Id="rId2" Type="http://schemas.openxmlformats.org/officeDocument/2006/relationships/image" Target="../media/image29.png"/><Relationship Id="rId1" Type="http://schemas.openxmlformats.org/officeDocument/2006/relationships/slideLayout" Target="../slideLayouts/slideLayout1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n de consejo andaluz de colegios de administradores de fincas">
            <a:extLst>
              <a:ext uri="{FF2B5EF4-FFF2-40B4-BE49-F238E27FC236}">
                <a16:creationId xmlns:a16="http://schemas.microsoft.com/office/drawing/2014/main" id="{02A0D171-0A42-499B-A426-0EFE3CE0D7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2273" y="4957654"/>
            <a:ext cx="4395127" cy="3805346"/>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3716558" y="4034147"/>
            <a:ext cx="6363367"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s-ES" sz="2800" b="1" i="0" u="none" strike="noStrike" cap="none" spc="0" normalizeH="0" baseline="0" dirty="0">
                <a:ln>
                  <a:noFill/>
                </a:ln>
                <a:solidFill>
                  <a:schemeClr val="bg2">
                    <a:lumMod val="50000"/>
                  </a:schemeClr>
                </a:solidFill>
                <a:effectLst/>
                <a:uFillTx/>
                <a:latin typeface="Century Gothic" panose="020B0502020202020204" pitchFamily="34" charset="0"/>
                <a:sym typeface="Helvetica Light"/>
              </a:rPr>
              <a:t>www.iciredimpagados.com</a:t>
            </a:r>
          </a:p>
        </p:txBody>
      </p:sp>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6613" y="1399836"/>
            <a:ext cx="5096432" cy="2548216"/>
          </a:xfrm>
          <a:prstGeom prst="rect">
            <a:avLst/>
          </a:prstGeom>
        </p:spPr>
      </p:pic>
      <p:pic>
        <p:nvPicPr>
          <p:cNvPr id="4" name="Imagen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71816" y="1350108"/>
            <a:ext cx="3374628" cy="2547844"/>
          </a:xfrm>
          <a:prstGeom prst="rect">
            <a:avLst/>
          </a:prstGeom>
        </p:spPr>
      </p:pic>
      <p:cxnSp>
        <p:nvCxnSpPr>
          <p:cNvPr id="8" name="Conector recto 7"/>
          <p:cNvCxnSpPr>
            <a:cxnSpLocks/>
          </p:cNvCxnSpPr>
          <p:nvPr/>
        </p:nvCxnSpPr>
        <p:spPr>
          <a:xfrm flipH="1">
            <a:off x="7485414" y="1618479"/>
            <a:ext cx="1356" cy="2262615"/>
          </a:xfrm>
          <a:prstGeom prst="line">
            <a:avLst/>
          </a:prstGeom>
          <a:noFill/>
          <a:ln w="25400" cap="flat">
            <a:solidFill>
              <a:schemeClr val="tx1">
                <a:lumMod val="65000"/>
                <a:lumOff val="35000"/>
              </a:schemeClr>
            </a:solidFill>
            <a:prstDash val="solid"/>
            <a:miter lim="400000"/>
          </a:ln>
          <a:effectLst/>
          <a:sp3d/>
        </p:spPr>
        <p:style>
          <a:lnRef idx="0">
            <a:scrgbClr r="0" g="0" b="0"/>
          </a:lnRef>
          <a:fillRef idx="0">
            <a:scrgbClr r="0" g="0" b="0"/>
          </a:fillRef>
          <a:effectRef idx="0">
            <a:scrgbClr r="0" g="0" b="0"/>
          </a:effectRef>
          <a:fontRef idx="none"/>
        </p:style>
      </p:cxnSp>
      <p:pic>
        <p:nvPicPr>
          <p:cNvPr id="6" name="Picture 2" descr="Resultado de imagen de everis">
            <a:extLst>
              <a:ext uri="{FF2B5EF4-FFF2-40B4-BE49-F238E27FC236}">
                <a16:creationId xmlns:a16="http://schemas.microsoft.com/office/drawing/2014/main" id="{096DE145-6AB9-423E-AD1A-01E6843F9F8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640299" y="8052816"/>
            <a:ext cx="2018011" cy="20617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Resultado de imagen de einforma">
            <a:extLst>
              <a:ext uri="{FF2B5EF4-FFF2-40B4-BE49-F238E27FC236}">
                <a16:creationId xmlns:a16="http://schemas.microsoft.com/office/drawing/2014/main" id="{65D0B736-6662-4979-AC1D-956E895241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8724900"/>
            <a:ext cx="1954213" cy="962025"/>
          </a:xfrm>
          <a:prstGeom prst="rect">
            <a:avLst/>
          </a:prstGeom>
          <a:noFill/>
          <a:extLst>
            <a:ext uri="{909E8E84-426E-40DD-AFC4-6F175D3DCCD1}">
              <a14:hiddenFill xmlns:a14="http://schemas.microsoft.com/office/drawing/2010/main">
                <a:solidFill>
                  <a:srgbClr val="FFFFFF"/>
                </a:solidFill>
              </a14:hiddenFill>
            </a:ext>
          </a:extLst>
        </p:spPr>
      </p:pic>
      <p:sp>
        <p:nvSpPr>
          <p:cNvPr id="9" name="CuadroTexto 8">
            <a:extLst>
              <a:ext uri="{FF2B5EF4-FFF2-40B4-BE49-F238E27FC236}">
                <a16:creationId xmlns:a16="http://schemas.microsoft.com/office/drawing/2014/main" id="{A42BDA13-5C42-4C57-A526-BB4AC60764C8}"/>
              </a:ext>
            </a:extLst>
          </p:cNvPr>
          <p:cNvSpPr txBox="1"/>
          <p:nvPr/>
        </p:nvSpPr>
        <p:spPr>
          <a:xfrm>
            <a:off x="3697352" y="4986511"/>
            <a:ext cx="5665304" cy="3334246"/>
          </a:xfrm>
          <a:prstGeom prst="rect">
            <a:avLst/>
          </a:prstGeom>
          <a:noFill/>
          <a:ln w="12700"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584200" rtl="0" fontAlgn="auto" latinLnBrk="0" hangingPunct="0">
              <a:lnSpc>
                <a:spcPct val="100000"/>
              </a:lnSpc>
              <a:spcBef>
                <a:spcPts val="0"/>
              </a:spcBef>
              <a:spcAft>
                <a:spcPts val="0"/>
              </a:spcAft>
              <a:buClrTx/>
              <a:buSzTx/>
              <a:buFontTx/>
              <a:buNone/>
              <a:tabLst/>
            </a:pPr>
            <a:r>
              <a:rPr lang="es-ES" sz="4000" b="1" dirty="0">
                <a:solidFill>
                  <a:schemeClr val="accent1">
                    <a:lumMod val="75000"/>
                  </a:schemeClr>
                </a:solidFill>
              </a:rPr>
              <a:t>Presentación para</a:t>
            </a:r>
          </a:p>
          <a:p>
            <a:pPr marL="0" marR="0" indent="0" algn="ctr" defTabSz="584200" rtl="0" fontAlgn="auto" latinLnBrk="0" hangingPunct="0">
              <a:lnSpc>
                <a:spcPct val="100000"/>
              </a:lnSpc>
              <a:spcBef>
                <a:spcPts val="0"/>
              </a:spcBef>
              <a:spcAft>
                <a:spcPts val="0"/>
              </a:spcAft>
              <a:buClrTx/>
              <a:buSzTx/>
              <a:buFontTx/>
              <a:buNone/>
              <a:tabLst/>
            </a:pPr>
            <a:endParaRPr lang="es-ES" sz="3000" dirty="0">
              <a:solidFill>
                <a:schemeClr val="accent1"/>
              </a:solidFill>
            </a:endParaRPr>
          </a:p>
          <a:p>
            <a:pPr marL="0" marR="0" indent="0" algn="ctr" defTabSz="584200" rtl="0" fontAlgn="auto" latinLnBrk="0" hangingPunct="0">
              <a:lnSpc>
                <a:spcPct val="100000"/>
              </a:lnSpc>
              <a:spcBef>
                <a:spcPts val="0"/>
              </a:spcBef>
              <a:spcAft>
                <a:spcPts val="0"/>
              </a:spcAft>
              <a:buClrTx/>
              <a:buSzTx/>
              <a:buFontTx/>
              <a:buNone/>
              <a:tabLst/>
            </a:pPr>
            <a:endParaRPr kumimoji="0" lang="es-ES" sz="4000" b="0" i="0" u="none" strike="noStrike" cap="none" spc="0" normalizeH="0" baseline="0" dirty="0">
              <a:ln>
                <a:noFill/>
              </a:ln>
              <a:solidFill>
                <a:schemeClr val="accent1"/>
              </a:solidFill>
              <a:effectLst/>
              <a:uFillTx/>
              <a:latin typeface="+mn-lt"/>
              <a:ea typeface="+mn-ea"/>
              <a:cs typeface="+mn-cs"/>
              <a:sym typeface="Helvetica Light"/>
            </a:endParaRPr>
          </a:p>
          <a:p>
            <a:pPr marL="0" marR="0" indent="0" algn="ctr" defTabSz="584200" rtl="0" fontAlgn="auto" latinLnBrk="0" hangingPunct="0">
              <a:lnSpc>
                <a:spcPct val="100000"/>
              </a:lnSpc>
              <a:spcBef>
                <a:spcPts val="0"/>
              </a:spcBef>
              <a:spcAft>
                <a:spcPts val="0"/>
              </a:spcAft>
              <a:buClrTx/>
              <a:buSzTx/>
              <a:buFontTx/>
              <a:buNone/>
              <a:tabLst/>
            </a:pPr>
            <a:endParaRPr lang="es-ES" sz="4000" dirty="0">
              <a:solidFill>
                <a:schemeClr val="accent1"/>
              </a:solidFill>
            </a:endParaRPr>
          </a:p>
          <a:p>
            <a:pPr marL="0" marR="0" indent="0" algn="ctr" defTabSz="584200" rtl="0" fontAlgn="auto" latinLnBrk="0" hangingPunct="0">
              <a:lnSpc>
                <a:spcPct val="100000"/>
              </a:lnSpc>
              <a:spcBef>
                <a:spcPts val="0"/>
              </a:spcBef>
              <a:spcAft>
                <a:spcPts val="0"/>
              </a:spcAft>
              <a:buClrTx/>
              <a:buSzTx/>
              <a:buFontTx/>
              <a:buNone/>
              <a:tabLst/>
            </a:pPr>
            <a:endParaRPr kumimoji="0" lang="es-ES" sz="4000" b="0" i="0" u="none" strike="noStrike" cap="none" spc="0" normalizeH="0" baseline="0" dirty="0">
              <a:ln>
                <a:noFill/>
              </a:ln>
              <a:solidFill>
                <a:schemeClr val="accent1"/>
              </a:solidFill>
              <a:effectLst/>
              <a:uFillTx/>
              <a:latin typeface="+mn-lt"/>
              <a:ea typeface="+mn-ea"/>
              <a:cs typeface="+mn-cs"/>
              <a:sym typeface="Helvetica Light"/>
            </a:endParaRPr>
          </a:p>
          <a:p>
            <a:pPr marL="0" marR="0" indent="0" algn="l" defTabSz="584200" rtl="0" fontAlgn="auto" latinLnBrk="0" hangingPunct="0">
              <a:lnSpc>
                <a:spcPct val="100000"/>
              </a:lnSpc>
              <a:spcBef>
                <a:spcPts val="0"/>
              </a:spcBef>
              <a:spcAft>
                <a:spcPts val="0"/>
              </a:spcAft>
              <a:buClrTx/>
              <a:buSzTx/>
              <a:buFontTx/>
              <a:buNone/>
              <a:tabLst/>
            </a:pPr>
            <a:r>
              <a:rPr kumimoji="0" lang="es-ES" sz="2000" b="1" i="0" u="none" strike="noStrike" cap="none" spc="0" normalizeH="0" baseline="0" dirty="0">
                <a:ln>
                  <a:noFill/>
                </a:ln>
                <a:solidFill>
                  <a:schemeClr val="accent1">
                    <a:lumMod val="75000"/>
                  </a:schemeClr>
                </a:solidFill>
                <a:effectLst/>
                <a:uFillTx/>
                <a:latin typeface="+mn-lt"/>
                <a:ea typeface="+mn-ea"/>
                <a:cs typeface="+mn-cs"/>
                <a:sym typeface="Helvetica Light"/>
              </a:rPr>
              <a:t>Julio 2018</a:t>
            </a:r>
          </a:p>
        </p:txBody>
      </p:sp>
      <p:pic>
        <p:nvPicPr>
          <p:cNvPr id="1028" name="Picture 4" descr="Resultado de imagen de consejo andaluz de colegios de administradores de fincas">
            <a:extLst>
              <a:ext uri="{FF2B5EF4-FFF2-40B4-BE49-F238E27FC236}">
                <a16:creationId xmlns:a16="http://schemas.microsoft.com/office/drawing/2014/main" id="{AF836CAD-6907-4DD1-82B2-23189F7791A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87552" y="6057900"/>
            <a:ext cx="1638319"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9175760"/>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3482320" y="2889901"/>
            <a:ext cx="1766566" cy="1766566"/>
          </a:xfrm>
          <a:prstGeom prst="ellipse">
            <a:avLst/>
          </a:prstGeom>
          <a:solidFill>
            <a:schemeClr val="bg1"/>
          </a:solidFill>
          <a:ln w="19050" cmpd="sng">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7536" tIns="48768" rIns="97536" bIns="48768" numCol="1" spcCol="0" rtlCol="0" fromWordArt="0" anchor="ctr" anchorCtr="0" forceAA="0" compatLnSpc="1">
            <a:prstTxWarp prst="textNoShape">
              <a:avLst/>
            </a:prstTxWarp>
            <a:noAutofit/>
          </a:bodyPr>
          <a:lstStyle/>
          <a:p>
            <a:pPr algn="ctr"/>
            <a:endParaRPr lang="en-US" sz="3840" dirty="0"/>
          </a:p>
        </p:txBody>
      </p:sp>
      <p:sp>
        <p:nvSpPr>
          <p:cNvPr id="14" name="Oval 13"/>
          <p:cNvSpPr/>
          <p:nvPr/>
        </p:nvSpPr>
        <p:spPr>
          <a:xfrm>
            <a:off x="3057813" y="2465393"/>
            <a:ext cx="2615585" cy="2615585"/>
          </a:xfrm>
          <a:prstGeom prst="ellipse">
            <a:avLst/>
          </a:prstGeom>
          <a:noFill/>
          <a:ln w="25400" cap="rnd" cmpd="sng">
            <a:solidFill>
              <a:schemeClr val="bg1">
                <a:lumMod val="65000"/>
              </a:schemeClr>
            </a:solidFill>
            <a:prstDash val="sys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7536" tIns="48768" rIns="97536" bIns="48768" numCol="1" spcCol="0" rtlCol="0" fromWordArt="0" anchor="ctr" anchorCtr="0" forceAA="0" compatLnSpc="1">
            <a:prstTxWarp prst="textNoShape">
              <a:avLst/>
            </a:prstTxWarp>
            <a:noAutofit/>
          </a:bodyPr>
          <a:lstStyle/>
          <a:p>
            <a:pPr algn="ctr"/>
            <a:endParaRPr lang="en-US" sz="3840" dirty="0"/>
          </a:p>
        </p:txBody>
      </p:sp>
      <p:sp>
        <p:nvSpPr>
          <p:cNvPr id="5" name="Oval 4"/>
          <p:cNvSpPr/>
          <p:nvPr/>
        </p:nvSpPr>
        <p:spPr>
          <a:xfrm>
            <a:off x="5283045" y="4361569"/>
            <a:ext cx="2589441" cy="2589442"/>
          </a:xfrm>
          <a:prstGeom prst="ellipse">
            <a:avLst/>
          </a:prstGeom>
          <a:noFill/>
          <a:ln w="19050"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7536" tIns="48768" rIns="97536" bIns="48768" numCol="1" spcCol="0" rtlCol="0" fromWordArt="0" anchor="ctr" anchorCtr="0" forceAA="0" compatLnSpc="1">
            <a:prstTxWarp prst="textNoShape">
              <a:avLst/>
            </a:prstTxWarp>
            <a:noAutofit/>
          </a:bodyPr>
          <a:lstStyle/>
          <a:p>
            <a:pPr algn="ctr"/>
            <a:endParaRPr lang="en-US" sz="3840" dirty="0"/>
          </a:p>
        </p:txBody>
      </p:sp>
      <p:sp>
        <p:nvSpPr>
          <p:cNvPr id="8" name="Oval 7"/>
          <p:cNvSpPr/>
          <p:nvPr/>
        </p:nvSpPr>
        <p:spPr>
          <a:xfrm>
            <a:off x="3020804" y="5573829"/>
            <a:ext cx="1783891" cy="1753761"/>
          </a:xfrm>
          <a:prstGeom prst="ellipse">
            <a:avLst/>
          </a:prstGeom>
          <a:solidFill>
            <a:schemeClr val="bg1"/>
          </a:solidFill>
          <a:ln w="19050" cmpd="sng">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7536" tIns="48768" rIns="97536" bIns="48768" numCol="1" spcCol="0" rtlCol="0" fromWordArt="0" anchor="ctr" anchorCtr="0" forceAA="0" compatLnSpc="1">
            <a:prstTxWarp prst="textNoShape">
              <a:avLst/>
            </a:prstTxWarp>
            <a:noAutofit/>
          </a:bodyPr>
          <a:lstStyle/>
          <a:p>
            <a:endParaRPr lang="en-US" sz="2400" dirty="0"/>
          </a:p>
        </p:txBody>
      </p:sp>
      <p:sp>
        <p:nvSpPr>
          <p:cNvPr id="10" name="Oval 9"/>
          <p:cNvSpPr/>
          <p:nvPr/>
        </p:nvSpPr>
        <p:spPr>
          <a:xfrm>
            <a:off x="8421601" y="5640570"/>
            <a:ext cx="2108244" cy="2108245"/>
          </a:xfrm>
          <a:prstGeom prst="ellipse">
            <a:avLst/>
          </a:prstGeom>
          <a:solidFill>
            <a:schemeClr val="bg1"/>
          </a:solidFill>
          <a:ln w="19050" cmpd="sng">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7536" tIns="48768" rIns="97536" bIns="48768" numCol="1" spcCol="0" rtlCol="0" fromWordArt="0" anchor="ctr" anchorCtr="0" forceAA="0" compatLnSpc="1">
            <a:prstTxWarp prst="textNoShape">
              <a:avLst/>
            </a:prstTxWarp>
            <a:noAutofit/>
          </a:bodyPr>
          <a:lstStyle/>
          <a:p>
            <a:pPr algn="ctr"/>
            <a:r>
              <a:rPr lang="en-US" sz="3840" dirty="0"/>
              <a:t> </a:t>
            </a:r>
          </a:p>
        </p:txBody>
      </p:sp>
      <p:sp>
        <p:nvSpPr>
          <p:cNvPr id="11" name="Oval 10"/>
          <p:cNvSpPr/>
          <p:nvPr/>
        </p:nvSpPr>
        <p:spPr>
          <a:xfrm>
            <a:off x="4985370" y="4030797"/>
            <a:ext cx="3255556" cy="3255556"/>
          </a:xfrm>
          <a:prstGeom prst="ellipse">
            <a:avLst/>
          </a:prstGeom>
          <a:noFill/>
          <a:ln w="25400" cap="rnd" cmpd="sng">
            <a:solidFill>
              <a:schemeClr val="bg1">
                <a:lumMod val="65000"/>
              </a:schemeClr>
            </a:solidFill>
            <a:prstDash val="sys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7536" tIns="48768" rIns="97536" bIns="48768" numCol="1" spcCol="0" rtlCol="0" fromWordArt="0" anchor="ctr" anchorCtr="0" forceAA="0" compatLnSpc="1">
            <a:prstTxWarp prst="textNoShape">
              <a:avLst/>
            </a:prstTxWarp>
            <a:noAutofit/>
          </a:bodyPr>
          <a:lstStyle/>
          <a:p>
            <a:pPr algn="ctr"/>
            <a:endParaRPr lang="en-US" sz="3840" dirty="0"/>
          </a:p>
        </p:txBody>
      </p:sp>
      <p:sp>
        <p:nvSpPr>
          <p:cNvPr id="12" name="Oval 11"/>
          <p:cNvSpPr/>
          <p:nvPr/>
        </p:nvSpPr>
        <p:spPr>
          <a:xfrm>
            <a:off x="8063895" y="5330403"/>
            <a:ext cx="2728580" cy="2728581"/>
          </a:xfrm>
          <a:prstGeom prst="ellipse">
            <a:avLst/>
          </a:prstGeom>
          <a:noFill/>
          <a:ln w="25400" cap="rnd" cmpd="sng">
            <a:solidFill>
              <a:schemeClr val="bg1">
                <a:lumMod val="65000"/>
              </a:schemeClr>
            </a:solidFill>
            <a:prstDash val="sys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7536" tIns="48768" rIns="97536" bIns="48768" numCol="1" spcCol="0" rtlCol="0" fromWordArt="0" anchor="ctr" anchorCtr="0" forceAA="0" compatLnSpc="1">
            <a:prstTxWarp prst="textNoShape">
              <a:avLst/>
            </a:prstTxWarp>
            <a:noAutofit/>
          </a:bodyPr>
          <a:lstStyle/>
          <a:p>
            <a:pPr algn="ctr"/>
            <a:r>
              <a:rPr lang="en-US" sz="3840" dirty="0"/>
              <a:t> </a:t>
            </a:r>
          </a:p>
        </p:txBody>
      </p:sp>
      <p:grpSp>
        <p:nvGrpSpPr>
          <p:cNvPr id="44" name="Group 43"/>
          <p:cNvGrpSpPr/>
          <p:nvPr/>
        </p:nvGrpSpPr>
        <p:grpSpPr>
          <a:xfrm>
            <a:off x="7432429" y="2505333"/>
            <a:ext cx="2350124" cy="2350125"/>
            <a:chOff x="4959559" y="-41419"/>
            <a:chExt cx="1921265" cy="1921266"/>
          </a:xfrm>
        </p:grpSpPr>
        <p:sp>
          <p:nvSpPr>
            <p:cNvPr id="9" name="Oval 8"/>
            <p:cNvSpPr/>
            <p:nvPr/>
          </p:nvSpPr>
          <p:spPr>
            <a:xfrm>
              <a:off x="5221795" y="220816"/>
              <a:ext cx="1408192" cy="1379901"/>
            </a:xfrm>
            <a:prstGeom prst="ellipse">
              <a:avLst/>
            </a:prstGeom>
            <a:solidFill>
              <a:schemeClr val="bg1"/>
            </a:solidFill>
            <a:ln w="19050" cmpd="sng">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7536" tIns="48768" rIns="97536" bIns="48768" numCol="1" spcCol="0" rtlCol="0" fromWordArt="0" anchor="ctr" anchorCtr="0" forceAA="0" compatLnSpc="1">
              <a:prstTxWarp prst="textNoShape">
                <a:avLst/>
              </a:prstTxWarp>
              <a:noAutofit/>
            </a:bodyPr>
            <a:lstStyle/>
            <a:p>
              <a:pPr algn="ctr"/>
              <a:endParaRPr lang="en-US" sz="1800" dirty="0">
                <a:solidFill>
                  <a:schemeClr val="tx1"/>
                </a:solidFill>
              </a:endParaRPr>
            </a:p>
          </p:txBody>
        </p:sp>
        <p:sp>
          <p:nvSpPr>
            <p:cNvPr id="13" name="Oval 12"/>
            <p:cNvSpPr/>
            <p:nvPr/>
          </p:nvSpPr>
          <p:spPr>
            <a:xfrm>
              <a:off x="4959559" y="-41419"/>
              <a:ext cx="1921265" cy="1921266"/>
            </a:xfrm>
            <a:prstGeom prst="ellipse">
              <a:avLst/>
            </a:prstGeom>
            <a:noFill/>
            <a:ln w="25400" cap="rnd" cmpd="sng">
              <a:solidFill>
                <a:schemeClr val="bg1">
                  <a:lumMod val="65000"/>
                </a:schemeClr>
              </a:solidFill>
              <a:prstDash val="sys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7536" tIns="48768" rIns="97536" bIns="48768" numCol="1" spcCol="0" rtlCol="0" fromWordArt="0" anchor="ctr" anchorCtr="0" forceAA="0" compatLnSpc="1">
              <a:prstTxWarp prst="textNoShape">
                <a:avLst/>
              </a:prstTxWarp>
              <a:noAutofit/>
            </a:bodyPr>
            <a:lstStyle/>
            <a:p>
              <a:pPr algn="ctr"/>
              <a:endParaRPr lang="en-US" sz="1500" dirty="0"/>
            </a:p>
          </p:txBody>
        </p:sp>
      </p:grpSp>
      <p:sp>
        <p:nvSpPr>
          <p:cNvPr id="15" name="Oval 14"/>
          <p:cNvSpPr/>
          <p:nvPr/>
        </p:nvSpPr>
        <p:spPr>
          <a:xfrm>
            <a:off x="2710982" y="5264007"/>
            <a:ext cx="2373405" cy="2373405"/>
          </a:xfrm>
          <a:prstGeom prst="ellipse">
            <a:avLst/>
          </a:prstGeom>
          <a:noFill/>
          <a:ln w="25400" cap="rnd" cmpd="sng">
            <a:solidFill>
              <a:schemeClr val="bg1">
                <a:lumMod val="65000"/>
              </a:schemeClr>
            </a:solidFill>
            <a:prstDash val="sys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7536" tIns="48768" rIns="97536" bIns="48768" numCol="1" spcCol="0" rtlCol="0" fromWordArt="0" anchor="ctr" anchorCtr="0" forceAA="0" compatLnSpc="1">
            <a:prstTxWarp prst="textNoShape">
              <a:avLst/>
            </a:prstTxWarp>
            <a:noAutofit/>
          </a:bodyPr>
          <a:lstStyle/>
          <a:p>
            <a:pPr algn="ctr"/>
            <a:endParaRPr lang="en-US" sz="3840" dirty="0"/>
          </a:p>
        </p:txBody>
      </p:sp>
      <p:grpSp>
        <p:nvGrpSpPr>
          <p:cNvPr id="28" name="Group 27"/>
          <p:cNvGrpSpPr/>
          <p:nvPr/>
        </p:nvGrpSpPr>
        <p:grpSpPr>
          <a:xfrm>
            <a:off x="5130128" y="4398613"/>
            <a:ext cx="458659" cy="458659"/>
            <a:chOff x="3858203" y="2063591"/>
            <a:chExt cx="312530" cy="312530"/>
          </a:xfrm>
        </p:grpSpPr>
        <p:sp>
          <p:nvSpPr>
            <p:cNvPr id="25" name="Oval 24"/>
            <p:cNvSpPr/>
            <p:nvPr/>
          </p:nvSpPr>
          <p:spPr>
            <a:xfrm>
              <a:off x="3923503" y="2128891"/>
              <a:ext cx="181930" cy="181930"/>
            </a:xfrm>
            <a:prstGeom prst="ellipse">
              <a:avLst/>
            </a:prstGeom>
            <a:solidFill>
              <a:schemeClr val="tx2"/>
            </a:solidFill>
            <a:ln w="19050" cmpd="sng">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7536" tIns="48768" rIns="97536" bIns="48768" numCol="1" spcCol="0" rtlCol="0" fromWordArt="0" anchor="ctr" anchorCtr="0" forceAA="0" compatLnSpc="1">
              <a:prstTxWarp prst="textNoShape">
                <a:avLst/>
              </a:prstTxWarp>
              <a:noAutofit/>
            </a:bodyPr>
            <a:lstStyle/>
            <a:p>
              <a:pPr algn="ctr"/>
              <a:endParaRPr lang="en-US" sz="3840" dirty="0"/>
            </a:p>
          </p:txBody>
        </p:sp>
        <p:sp>
          <p:nvSpPr>
            <p:cNvPr id="27" name="Oval 26"/>
            <p:cNvSpPr/>
            <p:nvPr/>
          </p:nvSpPr>
          <p:spPr>
            <a:xfrm>
              <a:off x="3858203" y="2063591"/>
              <a:ext cx="312530" cy="312530"/>
            </a:xfrm>
            <a:prstGeom prst="ellipse">
              <a:avLst/>
            </a:prstGeom>
            <a:noFill/>
            <a:ln w="19050" cmpd="sng">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7536" tIns="48768" rIns="97536" bIns="48768" numCol="1" spcCol="0" rtlCol="0" fromWordArt="0" anchor="ctr" anchorCtr="0" forceAA="0" compatLnSpc="1">
              <a:prstTxWarp prst="textNoShape">
                <a:avLst/>
              </a:prstTxWarp>
              <a:noAutofit/>
            </a:bodyPr>
            <a:lstStyle/>
            <a:p>
              <a:pPr algn="ctr"/>
              <a:endParaRPr lang="en-US" sz="3840" dirty="0"/>
            </a:p>
          </p:txBody>
        </p:sp>
      </p:grpSp>
      <p:grpSp>
        <p:nvGrpSpPr>
          <p:cNvPr id="32" name="Group 31"/>
          <p:cNvGrpSpPr/>
          <p:nvPr/>
        </p:nvGrpSpPr>
        <p:grpSpPr>
          <a:xfrm>
            <a:off x="7535734" y="4282897"/>
            <a:ext cx="458659" cy="458659"/>
            <a:chOff x="3858203" y="2063591"/>
            <a:chExt cx="312530" cy="312530"/>
          </a:xfrm>
        </p:grpSpPr>
        <p:sp>
          <p:nvSpPr>
            <p:cNvPr id="33" name="Oval 32"/>
            <p:cNvSpPr/>
            <p:nvPr/>
          </p:nvSpPr>
          <p:spPr>
            <a:xfrm>
              <a:off x="3923503" y="2128891"/>
              <a:ext cx="181930" cy="181930"/>
            </a:xfrm>
            <a:prstGeom prst="ellipse">
              <a:avLst/>
            </a:prstGeom>
            <a:solidFill>
              <a:srgbClr val="73AEDA"/>
            </a:solidFill>
            <a:ln w="19050" cmpd="sng">
              <a:solidFill>
                <a:srgbClr val="00669E"/>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7536" tIns="48768" rIns="97536" bIns="48768" numCol="1" spcCol="0" rtlCol="0" fromWordArt="0" anchor="ctr" anchorCtr="0" forceAA="0" compatLnSpc="1">
              <a:prstTxWarp prst="textNoShape">
                <a:avLst/>
              </a:prstTxWarp>
              <a:noAutofit/>
            </a:bodyPr>
            <a:lstStyle/>
            <a:p>
              <a:pPr algn="ctr"/>
              <a:endParaRPr lang="en-US" sz="3840" dirty="0"/>
            </a:p>
          </p:txBody>
        </p:sp>
        <p:sp>
          <p:nvSpPr>
            <p:cNvPr id="34" name="Oval 33"/>
            <p:cNvSpPr/>
            <p:nvPr/>
          </p:nvSpPr>
          <p:spPr>
            <a:xfrm>
              <a:off x="3858203" y="2063591"/>
              <a:ext cx="312530" cy="312530"/>
            </a:xfrm>
            <a:prstGeom prst="ellipse">
              <a:avLst/>
            </a:prstGeom>
            <a:noFill/>
            <a:ln w="19050" cmpd="sng">
              <a:solidFill>
                <a:srgbClr val="00669E"/>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7536" tIns="48768" rIns="97536" bIns="48768" numCol="1" spcCol="0" rtlCol="0" fromWordArt="0" anchor="ctr" anchorCtr="0" forceAA="0" compatLnSpc="1">
              <a:prstTxWarp prst="textNoShape">
                <a:avLst/>
              </a:prstTxWarp>
              <a:noAutofit/>
            </a:bodyPr>
            <a:lstStyle/>
            <a:p>
              <a:pPr algn="ctr"/>
              <a:endParaRPr lang="en-US" sz="3840" dirty="0"/>
            </a:p>
          </p:txBody>
        </p:sp>
      </p:grpSp>
      <p:sp>
        <p:nvSpPr>
          <p:cNvPr id="45" name="Oval 44"/>
          <p:cNvSpPr/>
          <p:nvPr/>
        </p:nvSpPr>
        <p:spPr>
          <a:xfrm>
            <a:off x="9475723" y="5287318"/>
            <a:ext cx="91823" cy="91823"/>
          </a:xfrm>
          <a:prstGeom prst="ellipse">
            <a:avLst/>
          </a:prstGeom>
          <a:solidFill>
            <a:schemeClr val="accent2"/>
          </a:solidFill>
          <a:ln w="19050" cmpd="sng">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7536" tIns="48768" rIns="97536" bIns="48768" numCol="1" spcCol="0" rtlCol="0" fromWordArt="0" anchor="ctr" anchorCtr="0" forceAA="0" compatLnSpc="1">
            <a:prstTxWarp prst="textNoShape">
              <a:avLst/>
            </a:prstTxWarp>
            <a:noAutofit/>
          </a:bodyPr>
          <a:lstStyle/>
          <a:p>
            <a:pPr algn="ctr"/>
            <a:endParaRPr lang="en-US" sz="3840" dirty="0"/>
          </a:p>
        </p:txBody>
      </p:sp>
      <p:sp>
        <p:nvSpPr>
          <p:cNvPr id="53" name="Oval 52"/>
          <p:cNvSpPr/>
          <p:nvPr/>
        </p:nvSpPr>
        <p:spPr>
          <a:xfrm>
            <a:off x="7108622" y="7141073"/>
            <a:ext cx="91823" cy="91823"/>
          </a:xfrm>
          <a:prstGeom prst="ellipse">
            <a:avLst/>
          </a:prstGeom>
          <a:solidFill>
            <a:schemeClr val="accent3"/>
          </a:solidFill>
          <a:ln w="19050" cmpd="sng">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7536" tIns="48768" rIns="97536" bIns="48768" numCol="1" spcCol="0" rtlCol="0" fromWordArt="0" anchor="ctr" anchorCtr="0" forceAA="0" compatLnSpc="1">
            <a:prstTxWarp prst="textNoShape">
              <a:avLst/>
            </a:prstTxWarp>
            <a:noAutofit/>
          </a:bodyPr>
          <a:lstStyle/>
          <a:p>
            <a:pPr algn="ctr"/>
            <a:endParaRPr lang="en-US" sz="3840" dirty="0"/>
          </a:p>
        </p:txBody>
      </p:sp>
      <p:sp>
        <p:nvSpPr>
          <p:cNvPr id="54" name="Oval 53"/>
          <p:cNvSpPr/>
          <p:nvPr/>
        </p:nvSpPr>
        <p:spPr>
          <a:xfrm>
            <a:off x="3744486" y="5229891"/>
            <a:ext cx="91823" cy="91823"/>
          </a:xfrm>
          <a:prstGeom prst="ellipse">
            <a:avLst/>
          </a:prstGeom>
          <a:solidFill>
            <a:schemeClr val="accent4"/>
          </a:solidFill>
          <a:ln w="19050" cmpd="sng">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7536" tIns="48768" rIns="97536" bIns="48768" numCol="1" spcCol="0" rtlCol="0" fromWordArt="0" anchor="ctr" anchorCtr="0" forceAA="0" compatLnSpc="1">
            <a:prstTxWarp prst="textNoShape">
              <a:avLst/>
            </a:prstTxWarp>
            <a:noAutofit/>
          </a:bodyPr>
          <a:lstStyle/>
          <a:p>
            <a:pPr algn="ctr"/>
            <a:endParaRPr lang="en-US" sz="3840" dirty="0"/>
          </a:p>
        </p:txBody>
      </p:sp>
      <p:sp>
        <p:nvSpPr>
          <p:cNvPr id="55" name="Oval 54"/>
          <p:cNvSpPr/>
          <p:nvPr/>
        </p:nvSpPr>
        <p:spPr>
          <a:xfrm>
            <a:off x="8064017" y="4987867"/>
            <a:ext cx="91823" cy="91823"/>
          </a:xfrm>
          <a:prstGeom prst="ellipse">
            <a:avLst/>
          </a:prstGeom>
          <a:solidFill>
            <a:schemeClr val="accent4"/>
          </a:solidFill>
          <a:ln w="19050" cmpd="sng">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7536" tIns="48768" rIns="97536" bIns="48768" numCol="1" spcCol="0" rtlCol="0" fromWordArt="0" anchor="ctr" anchorCtr="0" forceAA="0" compatLnSpc="1">
            <a:prstTxWarp prst="textNoShape">
              <a:avLst/>
            </a:prstTxWarp>
            <a:noAutofit/>
          </a:bodyPr>
          <a:lstStyle/>
          <a:p>
            <a:pPr algn="ctr"/>
            <a:endParaRPr lang="en-US" sz="3840" dirty="0"/>
          </a:p>
        </p:txBody>
      </p:sp>
      <p:sp>
        <p:nvSpPr>
          <p:cNvPr id="59" name="Oval 58"/>
          <p:cNvSpPr/>
          <p:nvPr/>
        </p:nvSpPr>
        <p:spPr>
          <a:xfrm>
            <a:off x="5419709" y="3015472"/>
            <a:ext cx="91823" cy="91823"/>
          </a:xfrm>
          <a:prstGeom prst="ellipse">
            <a:avLst/>
          </a:prstGeom>
          <a:solidFill>
            <a:schemeClr val="tx2"/>
          </a:solidFill>
          <a:ln w="19050" cmpd="sng">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7536" tIns="48768" rIns="97536" bIns="48768" numCol="1" spcCol="0" rtlCol="0" fromWordArt="0" anchor="ctr" anchorCtr="0" forceAA="0" compatLnSpc="1">
            <a:prstTxWarp prst="textNoShape">
              <a:avLst/>
            </a:prstTxWarp>
            <a:noAutofit/>
          </a:bodyPr>
          <a:lstStyle/>
          <a:p>
            <a:pPr algn="ctr"/>
            <a:endParaRPr lang="en-US" sz="3840" dirty="0"/>
          </a:p>
        </p:txBody>
      </p:sp>
      <p:sp>
        <p:nvSpPr>
          <p:cNvPr id="56" name="CuadroTexto 55">
            <a:extLst>
              <a:ext uri="{FF2B5EF4-FFF2-40B4-BE49-F238E27FC236}">
                <a16:creationId xmlns:a16="http://schemas.microsoft.com/office/drawing/2014/main" id="{D80B582E-C173-4A55-AC21-871434A48343}"/>
              </a:ext>
            </a:extLst>
          </p:cNvPr>
          <p:cNvSpPr txBox="1"/>
          <p:nvPr/>
        </p:nvSpPr>
        <p:spPr>
          <a:xfrm>
            <a:off x="5440095" y="4585963"/>
            <a:ext cx="2328266" cy="215443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defTabSz="438148"/>
            <a:r>
              <a:rPr lang="es-ES" sz="2700" b="1" dirty="0"/>
              <a:t>Eficacia y rapidez en el recobro </a:t>
            </a:r>
            <a:r>
              <a:rPr lang="es-ES" sz="2700" dirty="0"/>
              <a:t>de las facturas impagadas</a:t>
            </a:r>
          </a:p>
        </p:txBody>
      </p:sp>
      <p:sp>
        <p:nvSpPr>
          <p:cNvPr id="61" name="CuadroTexto 60">
            <a:extLst>
              <a:ext uri="{FF2B5EF4-FFF2-40B4-BE49-F238E27FC236}">
                <a16:creationId xmlns:a16="http://schemas.microsoft.com/office/drawing/2014/main" id="{BDD46FD2-253E-4083-9A2D-B658A648DEAD}"/>
              </a:ext>
            </a:extLst>
          </p:cNvPr>
          <p:cNvSpPr txBox="1"/>
          <p:nvPr/>
        </p:nvSpPr>
        <p:spPr>
          <a:xfrm>
            <a:off x="3550983" y="2980580"/>
            <a:ext cx="1647381" cy="16158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defTabSz="438148"/>
            <a:r>
              <a:rPr lang="es-ES" sz="2000" b="1" dirty="0"/>
              <a:t> Fuente de información muy valiosa </a:t>
            </a:r>
            <a:r>
              <a:rPr lang="es-ES" sz="2000" dirty="0"/>
              <a:t>para prevenir impagos </a:t>
            </a:r>
          </a:p>
        </p:txBody>
      </p:sp>
      <p:grpSp>
        <p:nvGrpSpPr>
          <p:cNvPr id="66" name="Group 18">
            <a:extLst>
              <a:ext uri="{FF2B5EF4-FFF2-40B4-BE49-F238E27FC236}">
                <a16:creationId xmlns:a16="http://schemas.microsoft.com/office/drawing/2014/main" id="{AA814AB7-1E27-4FBC-9797-C9D5EA29AFD2}"/>
              </a:ext>
            </a:extLst>
          </p:cNvPr>
          <p:cNvGrpSpPr/>
          <p:nvPr/>
        </p:nvGrpSpPr>
        <p:grpSpPr>
          <a:xfrm>
            <a:off x="1744347" y="4718496"/>
            <a:ext cx="1291293" cy="1291294"/>
            <a:chOff x="1312261" y="1239862"/>
            <a:chExt cx="1396424" cy="1396425"/>
          </a:xfrm>
        </p:grpSpPr>
        <p:sp>
          <p:nvSpPr>
            <p:cNvPr id="67" name="Oval 16">
              <a:extLst>
                <a:ext uri="{FF2B5EF4-FFF2-40B4-BE49-F238E27FC236}">
                  <a16:creationId xmlns:a16="http://schemas.microsoft.com/office/drawing/2014/main" id="{AD5E2954-EACC-4B1E-94DA-F80DBAAE5510}"/>
                </a:ext>
              </a:extLst>
            </p:cNvPr>
            <p:cNvSpPr/>
            <p:nvPr/>
          </p:nvSpPr>
          <p:spPr>
            <a:xfrm>
              <a:off x="1613552" y="1541153"/>
              <a:ext cx="793841" cy="793844"/>
            </a:xfrm>
            <a:prstGeom prst="ellipse">
              <a:avLst/>
            </a:prstGeom>
            <a:solidFill>
              <a:schemeClr val="bg2">
                <a:alpha val="20000"/>
              </a:schemeClr>
            </a:solidFill>
            <a:ln w="19050" cmpd="sng">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7536" tIns="48768" rIns="97536" bIns="48768" numCol="1" spcCol="0" rtlCol="0" fromWordArt="0" anchor="ctr" anchorCtr="0" forceAA="0" compatLnSpc="1">
              <a:prstTxWarp prst="textNoShape">
                <a:avLst/>
              </a:prstTxWarp>
              <a:noAutofit/>
            </a:bodyPr>
            <a:lstStyle/>
            <a:p>
              <a:pPr algn="ctr"/>
              <a:endParaRPr lang="en-US" sz="3840" dirty="0"/>
            </a:p>
          </p:txBody>
        </p:sp>
        <p:sp>
          <p:nvSpPr>
            <p:cNvPr id="68" name="Oval 17">
              <a:extLst>
                <a:ext uri="{FF2B5EF4-FFF2-40B4-BE49-F238E27FC236}">
                  <a16:creationId xmlns:a16="http://schemas.microsoft.com/office/drawing/2014/main" id="{1BB046FD-73B0-4C9D-B340-6E453A1B4A89}"/>
                </a:ext>
              </a:extLst>
            </p:cNvPr>
            <p:cNvSpPr/>
            <p:nvPr/>
          </p:nvSpPr>
          <p:spPr>
            <a:xfrm>
              <a:off x="1312261" y="1239862"/>
              <a:ext cx="1396424" cy="1396425"/>
            </a:xfrm>
            <a:prstGeom prst="ellipse">
              <a:avLst/>
            </a:prstGeom>
            <a:noFill/>
            <a:ln w="25400" cap="rnd" cmpd="sng">
              <a:solidFill>
                <a:schemeClr val="bg1">
                  <a:lumMod val="65000"/>
                </a:schemeClr>
              </a:solidFill>
              <a:prstDash val="sys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7536" tIns="48768" rIns="97536" bIns="48768" numCol="1" spcCol="0" rtlCol="0" fromWordArt="0" anchor="ctr" anchorCtr="0" forceAA="0" compatLnSpc="1">
              <a:prstTxWarp prst="textNoShape">
                <a:avLst/>
              </a:prstTxWarp>
              <a:noAutofit/>
            </a:bodyPr>
            <a:lstStyle/>
            <a:p>
              <a:pPr algn="ctr"/>
              <a:endParaRPr lang="en-US" sz="3840" dirty="0"/>
            </a:p>
          </p:txBody>
        </p:sp>
      </p:grpSp>
      <p:sp>
        <p:nvSpPr>
          <p:cNvPr id="69" name="Oval 23">
            <a:extLst>
              <a:ext uri="{FF2B5EF4-FFF2-40B4-BE49-F238E27FC236}">
                <a16:creationId xmlns:a16="http://schemas.microsoft.com/office/drawing/2014/main" id="{502CD392-C07B-4368-9D85-3FF20E1AC9C3}"/>
              </a:ext>
            </a:extLst>
          </p:cNvPr>
          <p:cNvSpPr/>
          <p:nvPr/>
        </p:nvSpPr>
        <p:spPr>
          <a:xfrm>
            <a:off x="2858146" y="5585454"/>
            <a:ext cx="266995" cy="266995"/>
          </a:xfrm>
          <a:prstGeom prst="ellipse">
            <a:avLst/>
          </a:prstGeom>
          <a:solidFill>
            <a:schemeClr val="bg2"/>
          </a:solidFill>
          <a:ln w="19050" cmpd="sng">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7536" tIns="48768" rIns="97536" bIns="48768" numCol="1" spcCol="0" rtlCol="0" fromWordArt="0" anchor="ctr" anchorCtr="0" forceAA="0" compatLnSpc="1">
            <a:prstTxWarp prst="textNoShape">
              <a:avLst/>
            </a:prstTxWarp>
            <a:noAutofit/>
          </a:bodyPr>
          <a:lstStyle/>
          <a:p>
            <a:pPr algn="ctr"/>
            <a:endParaRPr lang="en-US" sz="3840" dirty="0"/>
          </a:p>
        </p:txBody>
      </p:sp>
      <p:sp>
        <p:nvSpPr>
          <p:cNvPr id="70" name="Freeform 41">
            <a:extLst>
              <a:ext uri="{FF2B5EF4-FFF2-40B4-BE49-F238E27FC236}">
                <a16:creationId xmlns:a16="http://schemas.microsoft.com/office/drawing/2014/main" id="{A7A23DF7-AE25-4411-896E-E59BB4FB1ED8}"/>
              </a:ext>
            </a:extLst>
          </p:cNvPr>
          <p:cNvSpPr>
            <a:spLocks noEditPoints="1"/>
          </p:cNvSpPr>
          <p:nvPr/>
        </p:nvSpPr>
        <p:spPr bwMode="auto">
          <a:xfrm>
            <a:off x="2185471" y="5107544"/>
            <a:ext cx="418231" cy="473417"/>
          </a:xfrm>
          <a:custGeom>
            <a:avLst/>
            <a:gdLst>
              <a:gd name="T0" fmla="*/ 417 w 800"/>
              <a:gd name="T1" fmla="*/ 456 h 905"/>
              <a:gd name="T2" fmla="*/ 417 w 800"/>
              <a:gd name="T3" fmla="*/ 261 h 905"/>
              <a:gd name="T4" fmla="*/ 400 w 800"/>
              <a:gd name="T5" fmla="*/ 244 h 905"/>
              <a:gd name="T6" fmla="*/ 383 w 800"/>
              <a:gd name="T7" fmla="*/ 261 h 905"/>
              <a:gd name="T8" fmla="*/ 383 w 800"/>
              <a:gd name="T9" fmla="*/ 456 h 905"/>
              <a:gd name="T10" fmla="*/ 348 w 800"/>
              <a:gd name="T11" fmla="*/ 505 h 905"/>
              <a:gd name="T12" fmla="*/ 383 w 800"/>
              <a:gd name="T13" fmla="*/ 553 h 905"/>
              <a:gd name="T14" fmla="*/ 383 w 800"/>
              <a:gd name="T15" fmla="*/ 609 h 905"/>
              <a:gd name="T16" fmla="*/ 400 w 800"/>
              <a:gd name="T17" fmla="*/ 626 h 905"/>
              <a:gd name="T18" fmla="*/ 417 w 800"/>
              <a:gd name="T19" fmla="*/ 609 h 905"/>
              <a:gd name="T20" fmla="*/ 417 w 800"/>
              <a:gd name="T21" fmla="*/ 553 h 905"/>
              <a:gd name="T22" fmla="*/ 452 w 800"/>
              <a:gd name="T23" fmla="*/ 505 h 905"/>
              <a:gd name="T24" fmla="*/ 417 w 800"/>
              <a:gd name="T25" fmla="*/ 456 h 905"/>
              <a:gd name="T26" fmla="*/ 400 w 800"/>
              <a:gd name="T27" fmla="*/ 522 h 905"/>
              <a:gd name="T28" fmla="*/ 383 w 800"/>
              <a:gd name="T29" fmla="*/ 505 h 905"/>
              <a:gd name="T30" fmla="*/ 400 w 800"/>
              <a:gd name="T31" fmla="*/ 487 h 905"/>
              <a:gd name="T32" fmla="*/ 417 w 800"/>
              <a:gd name="T33" fmla="*/ 505 h 905"/>
              <a:gd name="T34" fmla="*/ 400 w 800"/>
              <a:gd name="T35" fmla="*/ 522 h 905"/>
              <a:gd name="T36" fmla="*/ 696 w 800"/>
              <a:gd name="T37" fmla="*/ 233 h 905"/>
              <a:gd name="T38" fmla="*/ 737 w 800"/>
              <a:gd name="T39" fmla="*/ 192 h 905"/>
              <a:gd name="T40" fmla="*/ 762 w 800"/>
              <a:gd name="T41" fmla="*/ 216 h 905"/>
              <a:gd name="T42" fmla="*/ 786 w 800"/>
              <a:gd name="T43" fmla="*/ 192 h 905"/>
              <a:gd name="T44" fmla="*/ 713 w 800"/>
              <a:gd name="T45" fmla="*/ 119 h 905"/>
              <a:gd name="T46" fmla="*/ 689 w 800"/>
              <a:gd name="T47" fmla="*/ 143 h 905"/>
              <a:gd name="T48" fmla="*/ 713 w 800"/>
              <a:gd name="T49" fmla="*/ 167 h 905"/>
              <a:gd name="T50" fmla="*/ 671 w 800"/>
              <a:gd name="T51" fmla="*/ 209 h 905"/>
              <a:gd name="T52" fmla="*/ 417 w 800"/>
              <a:gd name="T53" fmla="*/ 105 h 905"/>
              <a:gd name="T54" fmla="*/ 417 w 800"/>
              <a:gd name="T55" fmla="*/ 35 h 905"/>
              <a:gd name="T56" fmla="*/ 452 w 800"/>
              <a:gd name="T57" fmla="*/ 35 h 905"/>
              <a:gd name="T58" fmla="*/ 452 w 800"/>
              <a:gd name="T59" fmla="*/ 0 h 905"/>
              <a:gd name="T60" fmla="*/ 348 w 800"/>
              <a:gd name="T61" fmla="*/ 0 h 905"/>
              <a:gd name="T62" fmla="*/ 348 w 800"/>
              <a:gd name="T63" fmla="*/ 35 h 905"/>
              <a:gd name="T64" fmla="*/ 383 w 800"/>
              <a:gd name="T65" fmla="*/ 35 h 905"/>
              <a:gd name="T66" fmla="*/ 383 w 800"/>
              <a:gd name="T67" fmla="*/ 105 h 905"/>
              <a:gd name="T68" fmla="*/ 0 w 800"/>
              <a:gd name="T69" fmla="*/ 505 h 905"/>
              <a:gd name="T70" fmla="*/ 400 w 800"/>
              <a:gd name="T71" fmla="*/ 905 h 905"/>
              <a:gd name="T72" fmla="*/ 800 w 800"/>
              <a:gd name="T73" fmla="*/ 505 h 905"/>
              <a:gd name="T74" fmla="*/ 696 w 800"/>
              <a:gd name="T75" fmla="*/ 233 h 905"/>
              <a:gd name="T76" fmla="*/ 400 w 800"/>
              <a:gd name="T77" fmla="*/ 870 h 905"/>
              <a:gd name="T78" fmla="*/ 35 w 800"/>
              <a:gd name="T79" fmla="*/ 505 h 905"/>
              <a:gd name="T80" fmla="*/ 400 w 800"/>
              <a:gd name="T81" fmla="*/ 139 h 905"/>
              <a:gd name="T82" fmla="*/ 765 w 800"/>
              <a:gd name="T83" fmla="*/ 505 h 905"/>
              <a:gd name="T84" fmla="*/ 400 w 800"/>
              <a:gd name="T85" fmla="*/ 870 h 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00" h="905">
                <a:moveTo>
                  <a:pt x="417" y="456"/>
                </a:moveTo>
                <a:cubicBezTo>
                  <a:pt x="417" y="261"/>
                  <a:pt x="417" y="261"/>
                  <a:pt x="417" y="261"/>
                </a:cubicBezTo>
                <a:cubicBezTo>
                  <a:pt x="417" y="251"/>
                  <a:pt x="410" y="244"/>
                  <a:pt x="400" y="244"/>
                </a:cubicBezTo>
                <a:cubicBezTo>
                  <a:pt x="390" y="244"/>
                  <a:pt x="383" y="251"/>
                  <a:pt x="383" y="261"/>
                </a:cubicBezTo>
                <a:cubicBezTo>
                  <a:pt x="383" y="456"/>
                  <a:pt x="383" y="456"/>
                  <a:pt x="383" y="456"/>
                </a:cubicBezTo>
                <a:cubicBezTo>
                  <a:pt x="362" y="463"/>
                  <a:pt x="348" y="484"/>
                  <a:pt x="348" y="505"/>
                </a:cubicBezTo>
                <a:cubicBezTo>
                  <a:pt x="348" y="525"/>
                  <a:pt x="362" y="546"/>
                  <a:pt x="383" y="553"/>
                </a:cubicBezTo>
                <a:cubicBezTo>
                  <a:pt x="383" y="609"/>
                  <a:pt x="383" y="609"/>
                  <a:pt x="383" y="609"/>
                </a:cubicBezTo>
                <a:cubicBezTo>
                  <a:pt x="383" y="619"/>
                  <a:pt x="390" y="626"/>
                  <a:pt x="400" y="626"/>
                </a:cubicBezTo>
                <a:cubicBezTo>
                  <a:pt x="410" y="626"/>
                  <a:pt x="417" y="619"/>
                  <a:pt x="417" y="609"/>
                </a:cubicBezTo>
                <a:cubicBezTo>
                  <a:pt x="417" y="553"/>
                  <a:pt x="417" y="553"/>
                  <a:pt x="417" y="553"/>
                </a:cubicBezTo>
                <a:cubicBezTo>
                  <a:pt x="438" y="546"/>
                  <a:pt x="452" y="525"/>
                  <a:pt x="452" y="505"/>
                </a:cubicBezTo>
                <a:cubicBezTo>
                  <a:pt x="452" y="484"/>
                  <a:pt x="438" y="463"/>
                  <a:pt x="417" y="456"/>
                </a:cubicBezTo>
                <a:close/>
                <a:moveTo>
                  <a:pt x="400" y="522"/>
                </a:moveTo>
                <a:cubicBezTo>
                  <a:pt x="390" y="522"/>
                  <a:pt x="383" y="515"/>
                  <a:pt x="383" y="505"/>
                </a:cubicBezTo>
                <a:cubicBezTo>
                  <a:pt x="383" y="494"/>
                  <a:pt x="390" y="487"/>
                  <a:pt x="400" y="487"/>
                </a:cubicBezTo>
                <a:cubicBezTo>
                  <a:pt x="410" y="487"/>
                  <a:pt x="417" y="494"/>
                  <a:pt x="417" y="505"/>
                </a:cubicBezTo>
                <a:cubicBezTo>
                  <a:pt x="417" y="515"/>
                  <a:pt x="410" y="522"/>
                  <a:pt x="400" y="522"/>
                </a:cubicBezTo>
                <a:close/>
                <a:moveTo>
                  <a:pt x="696" y="233"/>
                </a:moveTo>
                <a:cubicBezTo>
                  <a:pt x="737" y="192"/>
                  <a:pt x="737" y="192"/>
                  <a:pt x="737" y="192"/>
                </a:cubicBezTo>
                <a:cubicBezTo>
                  <a:pt x="762" y="216"/>
                  <a:pt x="762" y="216"/>
                  <a:pt x="762" y="216"/>
                </a:cubicBezTo>
                <a:cubicBezTo>
                  <a:pt x="786" y="192"/>
                  <a:pt x="786" y="192"/>
                  <a:pt x="786" y="192"/>
                </a:cubicBezTo>
                <a:cubicBezTo>
                  <a:pt x="713" y="119"/>
                  <a:pt x="713" y="119"/>
                  <a:pt x="713" y="119"/>
                </a:cubicBezTo>
                <a:cubicBezTo>
                  <a:pt x="689" y="143"/>
                  <a:pt x="689" y="143"/>
                  <a:pt x="689" y="143"/>
                </a:cubicBezTo>
                <a:cubicBezTo>
                  <a:pt x="713" y="167"/>
                  <a:pt x="713" y="167"/>
                  <a:pt x="713" y="167"/>
                </a:cubicBezTo>
                <a:cubicBezTo>
                  <a:pt x="671" y="209"/>
                  <a:pt x="671" y="209"/>
                  <a:pt x="671" y="209"/>
                </a:cubicBezTo>
                <a:cubicBezTo>
                  <a:pt x="605" y="146"/>
                  <a:pt x="515" y="108"/>
                  <a:pt x="417" y="105"/>
                </a:cubicBezTo>
                <a:cubicBezTo>
                  <a:pt x="417" y="35"/>
                  <a:pt x="417" y="35"/>
                  <a:pt x="417" y="35"/>
                </a:cubicBezTo>
                <a:cubicBezTo>
                  <a:pt x="452" y="35"/>
                  <a:pt x="452" y="35"/>
                  <a:pt x="452" y="35"/>
                </a:cubicBezTo>
                <a:cubicBezTo>
                  <a:pt x="452" y="0"/>
                  <a:pt x="452" y="0"/>
                  <a:pt x="452" y="0"/>
                </a:cubicBezTo>
                <a:cubicBezTo>
                  <a:pt x="348" y="0"/>
                  <a:pt x="348" y="0"/>
                  <a:pt x="348" y="0"/>
                </a:cubicBezTo>
                <a:cubicBezTo>
                  <a:pt x="348" y="35"/>
                  <a:pt x="348" y="35"/>
                  <a:pt x="348" y="35"/>
                </a:cubicBezTo>
                <a:cubicBezTo>
                  <a:pt x="383" y="35"/>
                  <a:pt x="383" y="35"/>
                  <a:pt x="383" y="35"/>
                </a:cubicBezTo>
                <a:cubicBezTo>
                  <a:pt x="383" y="105"/>
                  <a:pt x="383" y="105"/>
                  <a:pt x="383" y="105"/>
                </a:cubicBezTo>
                <a:cubicBezTo>
                  <a:pt x="170" y="115"/>
                  <a:pt x="0" y="289"/>
                  <a:pt x="0" y="505"/>
                </a:cubicBezTo>
                <a:cubicBezTo>
                  <a:pt x="0" y="727"/>
                  <a:pt x="177" y="905"/>
                  <a:pt x="400" y="905"/>
                </a:cubicBezTo>
                <a:cubicBezTo>
                  <a:pt x="623" y="905"/>
                  <a:pt x="800" y="727"/>
                  <a:pt x="800" y="505"/>
                </a:cubicBezTo>
                <a:cubicBezTo>
                  <a:pt x="800" y="400"/>
                  <a:pt x="762" y="306"/>
                  <a:pt x="696" y="233"/>
                </a:cubicBezTo>
                <a:close/>
                <a:moveTo>
                  <a:pt x="400" y="870"/>
                </a:moveTo>
                <a:cubicBezTo>
                  <a:pt x="198" y="870"/>
                  <a:pt x="35" y="706"/>
                  <a:pt x="35" y="505"/>
                </a:cubicBezTo>
                <a:cubicBezTo>
                  <a:pt x="35" y="303"/>
                  <a:pt x="198" y="139"/>
                  <a:pt x="400" y="139"/>
                </a:cubicBezTo>
                <a:cubicBezTo>
                  <a:pt x="602" y="139"/>
                  <a:pt x="765" y="303"/>
                  <a:pt x="765" y="505"/>
                </a:cubicBezTo>
                <a:cubicBezTo>
                  <a:pt x="765" y="706"/>
                  <a:pt x="602" y="870"/>
                  <a:pt x="400" y="870"/>
                </a:cubicBezTo>
                <a:close/>
              </a:path>
            </a:pathLst>
          </a:custGeom>
          <a:solidFill>
            <a:schemeClr val="bg2"/>
          </a:solidFill>
          <a:ln>
            <a:noFill/>
          </a:ln>
        </p:spPr>
        <p:txBody>
          <a:bodyPr vert="horz" wrap="square" lIns="97536" tIns="48768" rIns="97536" bIns="48768" numCol="1" anchor="t" anchorCtr="0" compatLnSpc="1">
            <a:prstTxWarp prst="textNoShape">
              <a:avLst/>
            </a:prstTxWarp>
          </a:bodyPr>
          <a:lstStyle/>
          <a:p>
            <a:endParaRPr lang="en-US" sz="3840" dirty="0"/>
          </a:p>
        </p:txBody>
      </p:sp>
      <p:sp>
        <p:nvSpPr>
          <p:cNvPr id="71" name="Oval 59">
            <a:extLst>
              <a:ext uri="{FF2B5EF4-FFF2-40B4-BE49-F238E27FC236}">
                <a16:creationId xmlns:a16="http://schemas.microsoft.com/office/drawing/2014/main" id="{5A991C08-DE7C-4FBB-89AF-353D95F04CAC}"/>
              </a:ext>
            </a:extLst>
          </p:cNvPr>
          <p:cNvSpPr/>
          <p:nvPr/>
        </p:nvSpPr>
        <p:spPr>
          <a:xfrm>
            <a:off x="2439441" y="5963925"/>
            <a:ext cx="91823" cy="91823"/>
          </a:xfrm>
          <a:prstGeom prst="ellipse">
            <a:avLst/>
          </a:prstGeom>
          <a:solidFill>
            <a:schemeClr val="bg2"/>
          </a:solidFill>
          <a:ln w="19050" cmpd="sng">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7536" tIns="48768" rIns="97536" bIns="48768" numCol="1" spcCol="0" rtlCol="0" fromWordArt="0" anchor="ctr" anchorCtr="0" forceAA="0" compatLnSpc="1">
            <a:prstTxWarp prst="textNoShape">
              <a:avLst/>
            </a:prstTxWarp>
            <a:noAutofit/>
          </a:bodyPr>
          <a:lstStyle/>
          <a:p>
            <a:pPr algn="ctr"/>
            <a:endParaRPr lang="en-US" sz="3840" dirty="0"/>
          </a:p>
        </p:txBody>
      </p:sp>
      <p:sp>
        <p:nvSpPr>
          <p:cNvPr id="4" name="CuadroTexto 3">
            <a:extLst>
              <a:ext uri="{FF2B5EF4-FFF2-40B4-BE49-F238E27FC236}">
                <a16:creationId xmlns:a16="http://schemas.microsoft.com/office/drawing/2014/main" id="{E134AB88-3759-40C9-AF2A-359D362F43FB}"/>
              </a:ext>
            </a:extLst>
          </p:cNvPr>
          <p:cNvSpPr txBox="1"/>
          <p:nvPr/>
        </p:nvSpPr>
        <p:spPr>
          <a:xfrm>
            <a:off x="8007488" y="3098585"/>
            <a:ext cx="1325969" cy="130805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defTabSz="438148"/>
            <a:r>
              <a:rPr lang="es-ES" sz="2000" b="1" dirty="0"/>
              <a:t>Proceso</a:t>
            </a:r>
            <a:r>
              <a:rPr lang="es-ES" sz="2000" dirty="0"/>
              <a:t> de publicación y consulta </a:t>
            </a:r>
            <a:r>
              <a:rPr lang="es-ES" sz="2000" b="1" dirty="0"/>
              <a:t>online</a:t>
            </a:r>
          </a:p>
        </p:txBody>
      </p:sp>
      <p:sp>
        <p:nvSpPr>
          <p:cNvPr id="51" name="Shape 130">
            <a:extLst>
              <a:ext uri="{FF2B5EF4-FFF2-40B4-BE49-F238E27FC236}">
                <a16:creationId xmlns:a16="http://schemas.microsoft.com/office/drawing/2014/main" id="{9BF138DA-3169-4674-B1DA-7980B43C3F36}"/>
              </a:ext>
            </a:extLst>
          </p:cNvPr>
          <p:cNvSpPr/>
          <p:nvPr/>
        </p:nvSpPr>
        <p:spPr>
          <a:xfrm>
            <a:off x="5387009" y="390494"/>
            <a:ext cx="5804452" cy="726832"/>
          </a:xfrm>
          <a:prstGeom prst="rect">
            <a:avLst/>
          </a:prstGeom>
          <a:solidFill>
            <a:srgbClr val="75B0DD"/>
          </a:solidFill>
          <a:ln w="12700">
            <a:noFill/>
            <a:miter lim="400000"/>
          </a:ln>
          <a:effectLst>
            <a:outerShdw blurRad="50800" dist="63500" dir="2700000" algn="tl" rotWithShape="0">
              <a:prstClr val="black">
                <a:alpha val="40000"/>
              </a:prstClr>
            </a:outerShdw>
            <a:softEdge rad="31750"/>
          </a:effectLst>
        </p:spPr>
        <p:txBody>
          <a:bodyPr lIns="46893" tIns="46893" rIns="46893" bIns="46893" anchor="ctr"/>
          <a:lstStyle/>
          <a:p>
            <a:pPr>
              <a:defRPr sz="2400">
                <a:solidFill>
                  <a:srgbClr val="FFFFFF"/>
                </a:solidFill>
              </a:defRPr>
            </a:pPr>
            <a:endParaRPr sz="2215" dirty="0"/>
          </a:p>
        </p:txBody>
      </p:sp>
      <p:sp>
        <p:nvSpPr>
          <p:cNvPr id="52" name="Shape 133">
            <a:extLst>
              <a:ext uri="{FF2B5EF4-FFF2-40B4-BE49-F238E27FC236}">
                <a16:creationId xmlns:a16="http://schemas.microsoft.com/office/drawing/2014/main" id="{FB211124-25C5-459E-BAAC-A14979CF5F11}"/>
              </a:ext>
            </a:extLst>
          </p:cNvPr>
          <p:cNvSpPr/>
          <p:nvPr/>
        </p:nvSpPr>
        <p:spPr>
          <a:xfrm>
            <a:off x="5419708" y="406671"/>
            <a:ext cx="5771753" cy="648700"/>
          </a:xfrm>
          <a:prstGeom prst="rect">
            <a:avLst/>
          </a:prstGeom>
          <a:ln w="12700">
            <a:miter lim="400000"/>
          </a:ln>
          <a:extLst>
            <a:ext uri="{C572A759-6A51-4108-AA02-DFA0A04FC94B}">
              <ma14:wrappingTextBoxFlag xmlns="" xmlns:ma14="http://schemas.microsoft.com/office/mac/drawingml/2011/main" val="1"/>
            </a:ext>
          </a:extLst>
        </p:spPr>
        <p:txBody>
          <a:bodyPr wrap="square" lIns="46893" tIns="46893" rIns="46893" bIns="46893" anchor="ctr">
            <a:spAutoFit/>
          </a:bodyPr>
          <a:lstStyle>
            <a:lvl1pPr>
              <a:defRPr sz="3500" spc="-140">
                <a:solidFill>
                  <a:srgbClr val="FFFFFF"/>
                </a:solidFill>
                <a:latin typeface="ArialUnicodeMS"/>
                <a:ea typeface="ArialUnicodeMS"/>
                <a:cs typeface="ArialUnicodeMS"/>
                <a:sym typeface="ArialUnicodeMS"/>
              </a:defRPr>
            </a:lvl1pPr>
          </a:lstStyle>
          <a:p>
            <a:r>
              <a:rPr lang="es-ES" sz="3600" dirty="0">
                <a:solidFill>
                  <a:schemeClr val="bg1"/>
                </a:solidFill>
                <a:latin typeface="Century Gothic" panose="020B0502020202020204" pitchFamily="34" charset="0"/>
                <a:ea typeface="ＭＳ Ｐゴシック" charset="-128"/>
              </a:rPr>
              <a:t>8. Ventajas y beneficios</a:t>
            </a:r>
            <a:endParaRPr sz="3600" dirty="0">
              <a:solidFill>
                <a:schemeClr val="bg1"/>
              </a:solidFill>
              <a:latin typeface="Century Gothic" panose="020B0502020202020204" pitchFamily="34" charset="0"/>
              <a:ea typeface="ＭＳ Ｐゴシック" charset="-128"/>
            </a:endParaRPr>
          </a:p>
        </p:txBody>
      </p:sp>
      <p:pic>
        <p:nvPicPr>
          <p:cNvPr id="57" name="pasted-image.pdf">
            <a:extLst>
              <a:ext uri="{FF2B5EF4-FFF2-40B4-BE49-F238E27FC236}">
                <a16:creationId xmlns:a16="http://schemas.microsoft.com/office/drawing/2014/main" id="{5FA96A93-C448-4CF9-9389-7A1EE41F4F3E}"/>
              </a:ext>
            </a:extLst>
          </p:cNvPr>
          <p:cNvPicPr>
            <a:picLocks noChangeAspect="1"/>
          </p:cNvPicPr>
          <p:nvPr/>
        </p:nvPicPr>
        <p:blipFill>
          <a:blip r:embed="rId2" cstate="print">
            <a:extLst/>
          </a:blip>
          <a:stretch>
            <a:fillRect/>
          </a:stretch>
        </p:blipFill>
        <p:spPr>
          <a:xfrm>
            <a:off x="419167" y="294618"/>
            <a:ext cx="2087368" cy="727495"/>
          </a:xfrm>
          <a:prstGeom prst="rect">
            <a:avLst/>
          </a:prstGeom>
          <a:ln w="12700">
            <a:miter lim="400000"/>
          </a:ln>
        </p:spPr>
      </p:pic>
      <p:grpSp>
        <p:nvGrpSpPr>
          <p:cNvPr id="58" name="Group 31">
            <a:extLst>
              <a:ext uri="{FF2B5EF4-FFF2-40B4-BE49-F238E27FC236}">
                <a16:creationId xmlns:a16="http://schemas.microsoft.com/office/drawing/2014/main" id="{02C30381-2162-41BA-AEC8-C1753FA2DB4A}"/>
              </a:ext>
            </a:extLst>
          </p:cNvPr>
          <p:cNvGrpSpPr/>
          <p:nvPr/>
        </p:nvGrpSpPr>
        <p:grpSpPr>
          <a:xfrm>
            <a:off x="4785907" y="5846657"/>
            <a:ext cx="458659" cy="458659"/>
            <a:chOff x="3858203" y="2063591"/>
            <a:chExt cx="312530" cy="312530"/>
          </a:xfrm>
        </p:grpSpPr>
        <p:sp>
          <p:nvSpPr>
            <p:cNvPr id="60" name="Oval 32">
              <a:extLst>
                <a:ext uri="{FF2B5EF4-FFF2-40B4-BE49-F238E27FC236}">
                  <a16:creationId xmlns:a16="http://schemas.microsoft.com/office/drawing/2014/main" id="{C56390C2-05A0-4364-B7B4-0F7F4B5556A0}"/>
                </a:ext>
              </a:extLst>
            </p:cNvPr>
            <p:cNvSpPr/>
            <p:nvPr/>
          </p:nvSpPr>
          <p:spPr>
            <a:xfrm>
              <a:off x="3923503" y="2128891"/>
              <a:ext cx="181930" cy="181930"/>
            </a:xfrm>
            <a:prstGeom prst="ellipse">
              <a:avLst/>
            </a:prstGeom>
            <a:solidFill>
              <a:srgbClr val="73AEDA"/>
            </a:solidFill>
            <a:ln w="19050" cmpd="sng">
              <a:solidFill>
                <a:srgbClr val="00669E"/>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7536" tIns="48768" rIns="97536" bIns="48768" numCol="1" spcCol="0" rtlCol="0" fromWordArt="0" anchor="ctr" anchorCtr="0" forceAA="0" compatLnSpc="1">
              <a:prstTxWarp prst="textNoShape">
                <a:avLst/>
              </a:prstTxWarp>
              <a:noAutofit/>
            </a:bodyPr>
            <a:lstStyle/>
            <a:p>
              <a:pPr algn="ctr"/>
              <a:endParaRPr lang="en-US" sz="3840" dirty="0"/>
            </a:p>
          </p:txBody>
        </p:sp>
        <p:sp>
          <p:nvSpPr>
            <p:cNvPr id="63" name="Oval 33">
              <a:extLst>
                <a:ext uri="{FF2B5EF4-FFF2-40B4-BE49-F238E27FC236}">
                  <a16:creationId xmlns:a16="http://schemas.microsoft.com/office/drawing/2014/main" id="{FEB95673-17C7-4EBD-B25A-E86944430A24}"/>
                </a:ext>
              </a:extLst>
            </p:cNvPr>
            <p:cNvSpPr/>
            <p:nvPr/>
          </p:nvSpPr>
          <p:spPr>
            <a:xfrm>
              <a:off x="3858203" y="2063591"/>
              <a:ext cx="312530" cy="312530"/>
            </a:xfrm>
            <a:prstGeom prst="ellipse">
              <a:avLst/>
            </a:prstGeom>
            <a:noFill/>
            <a:ln w="19050" cmpd="sng">
              <a:solidFill>
                <a:srgbClr val="00669E"/>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7536" tIns="48768" rIns="97536" bIns="48768" numCol="1" spcCol="0" rtlCol="0" fromWordArt="0" anchor="ctr" anchorCtr="0" forceAA="0" compatLnSpc="1">
              <a:prstTxWarp prst="textNoShape">
                <a:avLst/>
              </a:prstTxWarp>
              <a:noAutofit/>
            </a:bodyPr>
            <a:lstStyle/>
            <a:p>
              <a:pPr algn="ctr"/>
              <a:endParaRPr lang="en-US" sz="3840" dirty="0"/>
            </a:p>
          </p:txBody>
        </p:sp>
      </p:grpSp>
      <p:grpSp>
        <p:nvGrpSpPr>
          <p:cNvPr id="64" name="Group 27">
            <a:extLst>
              <a:ext uri="{FF2B5EF4-FFF2-40B4-BE49-F238E27FC236}">
                <a16:creationId xmlns:a16="http://schemas.microsoft.com/office/drawing/2014/main" id="{E8AD2709-AE37-48AA-BF7A-70EF7390936F}"/>
              </a:ext>
            </a:extLst>
          </p:cNvPr>
          <p:cNvGrpSpPr/>
          <p:nvPr/>
        </p:nvGrpSpPr>
        <p:grpSpPr>
          <a:xfrm>
            <a:off x="7966094" y="5962368"/>
            <a:ext cx="458659" cy="458659"/>
            <a:chOff x="3858203" y="2063591"/>
            <a:chExt cx="312530" cy="312530"/>
          </a:xfrm>
        </p:grpSpPr>
        <p:sp>
          <p:nvSpPr>
            <p:cNvPr id="65" name="Oval 24">
              <a:extLst>
                <a:ext uri="{FF2B5EF4-FFF2-40B4-BE49-F238E27FC236}">
                  <a16:creationId xmlns:a16="http://schemas.microsoft.com/office/drawing/2014/main" id="{7C9FAD82-DC24-4B6D-91F5-C32FE15AAE84}"/>
                </a:ext>
              </a:extLst>
            </p:cNvPr>
            <p:cNvSpPr/>
            <p:nvPr/>
          </p:nvSpPr>
          <p:spPr>
            <a:xfrm>
              <a:off x="3923503" y="2128891"/>
              <a:ext cx="181930" cy="181930"/>
            </a:xfrm>
            <a:prstGeom prst="ellipse">
              <a:avLst/>
            </a:prstGeom>
            <a:solidFill>
              <a:schemeClr val="tx2"/>
            </a:solidFill>
            <a:ln w="19050" cmpd="sng">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7536" tIns="48768" rIns="97536" bIns="48768" numCol="1" spcCol="0" rtlCol="0" fromWordArt="0" anchor="ctr" anchorCtr="0" forceAA="0" compatLnSpc="1">
              <a:prstTxWarp prst="textNoShape">
                <a:avLst/>
              </a:prstTxWarp>
              <a:noAutofit/>
            </a:bodyPr>
            <a:lstStyle/>
            <a:p>
              <a:pPr algn="ctr"/>
              <a:endParaRPr lang="en-US" sz="3840" dirty="0"/>
            </a:p>
          </p:txBody>
        </p:sp>
        <p:sp>
          <p:nvSpPr>
            <p:cNvPr id="72" name="Oval 26">
              <a:extLst>
                <a:ext uri="{FF2B5EF4-FFF2-40B4-BE49-F238E27FC236}">
                  <a16:creationId xmlns:a16="http://schemas.microsoft.com/office/drawing/2014/main" id="{816419DB-67DA-4DF3-BD54-324CE5BE9403}"/>
                </a:ext>
              </a:extLst>
            </p:cNvPr>
            <p:cNvSpPr/>
            <p:nvPr/>
          </p:nvSpPr>
          <p:spPr>
            <a:xfrm>
              <a:off x="3858203" y="2063591"/>
              <a:ext cx="312530" cy="312530"/>
            </a:xfrm>
            <a:prstGeom prst="ellipse">
              <a:avLst/>
            </a:prstGeom>
            <a:noFill/>
            <a:ln w="19050" cmpd="sng">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7536" tIns="48768" rIns="97536" bIns="48768" numCol="1" spcCol="0" rtlCol="0" fromWordArt="0" anchor="ctr" anchorCtr="0" forceAA="0" compatLnSpc="1">
              <a:prstTxWarp prst="textNoShape">
                <a:avLst/>
              </a:prstTxWarp>
              <a:noAutofit/>
            </a:bodyPr>
            <a:lstStyle/>
            <a:p>
              <a:pPr algn="ctr"/>
              <a:endParaRPr lang="en-US" sz="3840" dirty="0"/>
            </a:p>
          </p:txBody>
        </p:sp>
      </p:grpSp>
      <p:pic>
        <p:nvPicPr>
          <p:cNvPr id="43" name="Picture 2" descr="Resultado de imagen de everis">
            <a:extLst>
              <a:ext uri="{FF2B5EF4-FFF2-40B4-BE49-F238E27FC236}">
                <a16:creationId xmlns:a16="http://schemas.microsoft.com/office/drawing/2014/main" id="{DA1259BF-8413-4117-90A1-A641919EA38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40299" y="8578418"/>
            <a:ext cx="2018011" cy="1536098"/>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10" descr="Resultado de imagen de einforma">
            <a:extLst>
              <a:ext uri="{FF2B5EF4-FFF2-40B4-BE49-F238E27FC236}">
                <a16:creationId xmlns:a16="http://schemas.microsoft.com/office/drawing/2014/main" id="{04978EEF-BB8B-4779-AB5C-5F6552F798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8970155"/>
            <a:ext cx="1954213" cy="716770"/>
          </a:xfrm>
          <a:prstGeom prst="rect">
            <a:avLst/>
          </a:prstGeom>
          <a:noFill/>
          <a:extLst>
            <a:ext uri="{909E8E84-426E-40DD-AFC4-6F175D3DCCD1}">
              <a14:hiddenFill xmlns:a14="http://schemas.microsoft.com/office/drawing/2010/main">
                <a:solidFill>
                  <a:srgbClr val="FFFFFF"/>
                </a:solidFill>
              </a14:hiddenFill>
            </a:ext>
          </a:extLst>
        </p:spPr>
      </p:pic>
      <p:sp>
        <p:nvSpPr>
          <p:cNvPr id="47" name="CuadroTexto 46">
            <a:extLst>
              <a:ext uri="{FF2B5EF4-FFF2-40B4-BE49-F238E27FC236}">
                <a16:creationId xmlns:a16="http://schemas.microsoft.com/office/drawing/2014/main" id="{A9518DB2-893C-4161-A9EE-9964468158F5}"/>
              </a:ext>
            </a:extLst>
          </p:cNvPr>
          <p:cNvSpPr txBox="1"/>
          <p:nvPr/>
        </p:nvSpPr>
        <p:spPr>
          <a:xfrm>
            <a:off x="3244988" y="5761180"/>
            <a:ext cx="1325969" cy="14311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r>
              <a:rPr lang="es-ES" sz="2200" b="1" dirty="0">
                <a:solidFill>
                  <a:schemeClr val="tx1"/>
                </a:solidFill>
              </a:rPr>
              <a:t>Ahorre</a:t>
            </a:r>
            <a:r>
              <a:rPr lang="en-US" sz="2200" b="1" dirty="0">
                <a:solidFill>
                  <a:schemeClr val="tx1"/>
                </a:solidFill>
              </a:rPr>
              <a:t> de </a:t>
            </a:r>
            <a:r>
              <a:rPr lang="es-ES" sz="2200" b="1" dirty="0">
                <a:solidFill>
                  <a:schemeClr val="tx1"/>
                </a:solidFill>
              </a:rPr>
              <a:t>costes</a:t>
            </a:r>
            <a:r>
              <a:rPr lang="en-US" sz="2200" b="1" dirty="0">
                <a:solidFill>
                  <a:schemeClr val="tx1"/>
                </a:solidFill>
              </a:rPr>
              <a:t> </a:t>
            </a:r>
            <a:r>
              <a:rPr lang="en-US" sz="2200" dirty="0">
                <a:solidFill>
                  <a:schemeClr val="tx1"/>
                </a:solidFill>
              </a:rPr>
              <a:t>para el </a:t>
            </a:r>
            <a:r>
              <a:rPr lang="en-US" sz="2200" dirty="0" err="1">
                <a:solidFill>
                  <a:schemeClr val="tx1"/>
                </a:solidFill>
              </a:rPr>
              <a:t>cliente</a:t>
            </a:r>
            <a:endParaRPr lang="en-US" sz="2200" dirty="0"/>
          </a:p>
        </p:txBody>
      </p:sp>
      <p:sp>
        <p:nvSpPr>
          <p:cNvPr id="48" name="CuadroTexto 47">
            <a:extLst>
              <a:ext uri="{FF2B5EF4-FFF2-40B4-BE49-F238E27FC236}">
                <a16:creationId xmlns:a16="http://schemas.microsoft.com/office/drawing/2014/main" id="{7876647B-4D11-4DFD-A734-CBDE63BF7A27}"/>
              </a:ext>
            </a:extLst>
          </p:cNvPr>
          <p:cNvSpPr txBox="1"/>
          <p:nvPr/>
        </p:nvSpPr>
        <p:spPr>
          <a:xfrm>
            <a:off x="8479333" y="5849126"/>
            <a:ext cx="2012412" cy="167225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s-ES" sz="1700" b="0" i="0" u="none" strike="noStrike" cap="none" spc="0" normalizeH="0" baseline="0" dirty="0">
                <a:ln>
                  <a:noFill/>
                </a:ln>
                <a:solidFill>
                  <a:schemeClr val="tx1"/>
                </a:solidFill>
                <a:effectLst/>
                <a:uFillTx/>
                <a:latin typeface="+mn-lt"/>
                <a:ea typeface="+mn-ea"/>
                <a:cs typeface="+mn-cs"/>
                <a:sym typeface="Helvetica Light"/>
              </a:rPr>
              <a:t>El deudor</a:t>
            </a:r>
          </a:p>
          <a:p>
            <a:pPr marL="0" marR="0" indent="0" algn="ctr" defTabSz="584200" rtl="0" fontAlgn="auto" latinLnBrk="0" hangingPunct="0">
              <a:lnSpc>
                <a:spcPct val="100000"/>
              </a:lnSpc>
              <a:spcBef>
                <a:spcPts val="0"/>
              </a:spcBef>
              <a:spcAft>
                <a:spcPts val="0"/>
              </a:spcAft>
              <a:buClrTx/>
              <a:buSzTx/>
              <a:buFontTx/>
              <a:buNone/>
              <a:tabLst/>
            </a:pPr>
            <a:r>
              <a:rPr kumimoji="0" lang="es-ES" sz="1700" b="0" i="0" u="none" strike="noStrike" cap="none" spc="0" normalizeH="0" baseline="0" dirty="0">
                <a:ln>
                  <a:noFill/>
                </a:ln>
                <a:solidFill>
                  <a:schemeClr val="tx1"/>
                </a:solidFill>
                <a:effectLst/>
                <a:uFillTx/>
                <a:latin typeface="+mn-lt"/>
                <a:ea typeface="+mn-ea"/>
                <a:cs typeface="+mn-cs"/>
                <a:sym typeface="Helvetica Light"/>
              </a:rPr>
              <a:t> sufre un </a:t>
            </a:r>
            <a:r>
              <a:rPr kumimoji="0" lang="es-ES" sz="1700" b="1" i="0" u="none" strike="noStrike" cap="none" spc="0" normalizeH="0" baseline="0" dirty="0">
                <a:ln>
                  <a:noFill/>
                </a:ln>
                <a:solidFill>
                  <a:schemeClr val="tx1"/>
                </a:solidFill>
                <a:effectLst/>
                <a:uFillTx/>
                <a:latin typeface="+mn-lt"/>
                <a:ea typeface="+mn-ea"/>
                <a:cs typeface="+mn-cs"/>
                <a:sym typeface="Helvetica Light"/>
              </a:rPr>
              <a:t>impacto psicológico </a:t>
            </a:r>
            <a:r>
              <a:rPr kumimoji="0" lang="es-ES" sz="1700" b="0" i="0" u="none" strike="noStrike" cap="none" spc="0" normalizeH="0" baseline="0" dirty="0">
                <a:ln>
                  <a:noFill/>
                </a:ln>
                <a:solidFill>
                  <a:schemeClr val="tx1"/>
                </a:solidFill>
                <a:effectLst/>
                <a:uFillTx/>
                <a:latin typeface="+mn-lt"/>
                <a:ea typeface="+mn-ea"/>
                <a:cs typeface="+mn-cs"/>
                <a:sym typeface="Helvetica Light"/>
              </a:rPr>
              <a:t>al saber que será incluido en el fichero de morosidad</a:t>
            </a:r>
          </a:p>
        </p:txBody>
      </p:sp>
    </p:spTree>
    <p:extLst>
      <p:ext uri="{BB962C8B-B14F-4D97-AF65-F5344CB8AC3E}">
        <p14:creationId xmlns:p14="http://schemas.microsoft.com/office/powerpoint/2010/main" val="734895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
                                        <p:tgtEl>
                                          <p:spTgt spid="7"/>
                                        </p:tgtEl>
                                      </p:cBhvr>
                                    </p:animEffect>
                                  </p:childTnLst>
                                </p:cTn>
                              </p:par>
                            </p:childTnLst>
                          </p:cTn>
                        </p:par>
                        <p:par>
                          <p:cTn id="8" fill="hold">
                            <p:stCondLst>
                              <p:cond delay="200"/>
                            </p:stCondLst>
                            <p:childTnLst>
                              <p:par>
                                <p:cTn id="9" presetID="10" presetClass="entr" presetSubtype="0" fill="hold" grpId="0" nodeType="after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fade">
                                      <p:cBhvr>
                                        <p:cTn id="11" dur="200"/>
                                        <p:tgtEl>
                                          <p:spTgt spid="59"/>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200"/>
                                        <p:tgtEl>
                                          <p:spTgt spid="14"/>
                                        </p:tgtEl>
                                      </p:cBhvr>
                                    </p:animEffect>
                                  </p:childTnLst>
                                </p:cTn>
                              </p:par>
                            </p:childTnLst>
                          </p:cTn>
                        </p:par>
                        <p:par>
                          <p:cTn id="15" fill="hold">
                            <p:stCondLst>
                              <p:cond delay="400"/>
                            </p:stCondLst>
                            <p:childTnLst>
                              <p:par>
                                <p:cTn id="16" presetID="10" presetClass="entr" presetSubtype="0" fill="hold"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200"/>
                                        <p:tgtEl>
                                          <p:spTgt spid="28"/>
                                        </p:tgtEl>
                                      </p:cBhvr>
                                    </p:animEffect>
                                  </p:childTnLst>
                                </p:cTn>
                              </p:par>
                            </p:childTnLst>
                          </p:cTn>
                        </p:par>
                        <p:par>
                          <p:cTn id="19" fill="hold">
                            <p:stCondLst>
                              <p:cond delay="600"/>
                            </p:stCondLst>
                            <p:childTnLst>
                              <p:par>
                                <p:cTn id="20" presetID="10"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200"/>
                                        <p:tgtEl>
                                          <p:spTgt spid="1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200"/>
                                        <p:tgtEl>
                                          <p:spTgt spid="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fade">
                                      <p:cBhvr>
                                        <p:cTn id="28" dur="200"/>
                                        <p:tgtEl>
                                          <p:spTgt spid="5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200"/>
                                        <p:tgtEl>
                                          <p:spTgt spid="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200"/>
                                        <p:tgtEl>
                                          <p:spTgt spid="15"/>
                                        </p:tgtEl>
                                      </p:cBhvr>
                                    </p:animEffect>
                                  </p:childTnLst>
                                </p:cTn>
                              </p:par>
                            </p:childTnLst>
                          </p:cTn>
                        </p:par>
                        <p:par>
                          <p:cTn id="35" fill="hold">
                            <p:stCondLst>
                              <p:cond delay="800"/>
                            </p:stCondLst>
                            <p:childTnLst>
                              <p:par>
                                <p:cTn id="36" presetID="10" presetClass="entr" presetSubtype="0" fill="hold" nodeType="afterEffect">
                                  <p:stCondLst>
                                    <p:cond delay="0"/>
                                  </p:stCondLst>
                                  <p:childTnLst>
                                    <p:set>
                                      <p:cBhvr>
                                        <p:cTn id="37" dur="1" fill="hold">
                                          <p:stCondLst>
                                            <p:cond delay="0"/>
                                          </p:stCondLst>
                                        </p:cTn>
                                        <p:tgtEl>
                                          <p:spTgt spid="32"/>
                                        </p:tgtEl>
                                        <p:attrNameLst>
                                          <p:attrName>style.visibility</p:attrName>
                                        </p:attrNameLst>
                                      </p:cBhvr>
                                      <p:to>
                                        <p:strVal val="visible"/>
                                      </p:to>
                                    </p:set>
                                    <p:animEffect transition="in" filter="fade">
                                      <p:cBhvr>
                                        <p:cTn id="38" dur="200"/>
                                        <p:tgtEl>
                                          <p:spTgt spid="32"/>
                                        </p:tgtEl>
                                      </p:cBhvr>
                                    </p:animEffect>
                                  </p:childTnLst>
                                </p:cTn>
                              </p:par>
                              <p:par>
                                <p:cTn id="39" presetID="10" presetClass="entr" presetSubtype="0" fill="hold" nodeType="with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fade">
                                      <p:cBhvr>
                                        <p:cTn id="41" dur="200"/>
                                        <p:tgtEl>
                                          <p:spTgt spid="44"/>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53"/>
                                        </p:tgtEl>
                                        <p:attrNameLst>
                                          <p:attrName>style.visibility</p:attrName>
                                        </p:attrNameLst>
                                      </p:cBhvr>
                                      <p:to>
                                        <p:strVal val="visible"/>
                                      </p:to>
                                    </p:set>
                                    <p:animEffect transition="in" filter="fade">
                                      <p:cBhvr>
                                        <p:cTn id="44" dur="200"/>
                                        <p:tgtEl>
                                          <p:spTgt spid="53"/>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fade">
                                      <p:cBhvr>
                                        <p:cTn id="47" dur="200"/>
                                        <p:tgtEl>
                                          <p:spTgt spid="55"/>
                                        </p:tgtEl>
                                      </p:cBhvr>
                                    </p:animEffect>
                                  </p:childTnLst>
                                </p:cTn>
                              </p:par>
                            </p:childTnLst>
                          </p:cTn>
                        </p:par>
                        <p:par>
                          <p:cTn id="48" fill="hold">
                            <p:stCondLst>
                              <p:cond delay="1000"/>
                            </p:stCondLst>
                            <p:childTnLst>
                              <p:par>
                                <p:cTn id="49" presetID="10" presetClass="entr" presetSubtype="0" fill="hold" grpId="0" nodeType="after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fade">
                                      <p:cBhvr>
                                        <p:cTn id="51" dur="200"/>
                                        <p:tgtEl>
                                          <p:spTgt spid="10"/>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fade">
                                      <p:cBhvr>
                                        <p:cTn id="54" dur="200"/>
                                        <p:tgtEl>
                                          <p:spTgt spid="12"/>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45"/>
                                        </p:tgtEl>
                                        <p:attrNameLst>
                                          <p:attrName>style.visibility</p:attrName>
                                        </p:attrNameLst>
                                      </p:cBhvr>
                                      <p:to>
                                        <p:strVal val="visible"/>
                                      </p:to>
                                    </p:set>
                                    <p:animEffect transition="in" filter="fade">
                                      <p:cBhvr>
                                        <p:cTn id="57" dur="200"/>
                                        <p:tgtEl>
                                          <p:spTgt spid="45"/>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69"/>
                                        </p:tgtEl>
                                        <p:attrNameLst>
                                          <p:attrName>style.visibility</p:attrName>
                                        </p:attrNameLst>
                                      </p:cBhvr>
                                      <p:to>
                                        <p:strVal val="visible"/>
                                      </p:to>
                                    </p:set>
                                    <p:animEffect transition="in" filter="fade">
                                      <p:cBhvr>
                                        <p:cTn id="60" dur="200"/>
                                        <p:tgtEl>
                                          <p:spTgt spid="69"/>
                                        </p:tgtEl>
                                      </p:cBhvr>
                                    </p:animEffect>
                                  </p:childTnLst>
                                </p:cTn>
                              </p:par>
                            </p:childTnLst>
                          </p:cTn>
                        </p:par>
                        <p:par>
                          <p:cTn id="61" fill="hold">
                            <p:stCondLst>
                              <p:cond delay="1200"/>
                            </p:stCondLst>
                            <p:childTnLst>
                              <p:par>
                                <p:cTn id="62" presetID="10" presetClass="entr" presetSubtype="0" fill="hold" nodeType="afterEffect">
                                  <p:stCondLst>
                                    <p:cond delay="0"/>
                                  </p:stCondLst>
                                  <p:childTnLst>
                                    <p:set>
                                      <p:cBhvr>
                                        <p:cTn id="63" dur="1" fill="hold">
                                          <p:stCondLst>
                                            <p:cond delay="0"/>
                                          </p:stCondLst>
                                        </p:cTn>
                                        <p:tgtEl>
                                          <p:spTgt spid="66"/>
                                        </p:tgtEl>
                                        <p:attrNameLst>
                                          <p:attrName>style.visibility</p:attrName>
                                        </p:attrNameLst>
                                      </p:cBhvr>
                                      <p:to>
                                        <p:strVal val="visible"/>
                                      </p:to>
                                    </p:set>
                                    <p:animEffect transition="in" filter="fade">
                                      <p:cBhvr>
                                        <p:cTn id="64" dur="200"/>
                                        <p:tgtEl>
                                          <p:spTgt spid="66"/>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70"/>
                                        </p:tgtEl>
                                        <p:attrNameLst>
                                          <p:attrName>style.visibility</p:attrName>
                                        </p:attrNameLst>
                                      </p:cBhvr>
                                      <p:to>
                                        <p:strVal val="visible"/>
                                      </p:to>
                                    </p:set>
                                    <p:animEffect transition="in" filter="fade">
                                      <p:cBhvr>
                                        <p:cTn id="67" dur="200"/>
                                        <p:tgtEl>
                                          <p:spTgt spid="70"/>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200"/>
                                        <p:tgtEl>
                                          <p:spTgt spid="71"/>
                                        </p:tgtEl>
                                      </p:cBhvr>
                                    </p:animEffect>
                                  </p:childTnLst>
                                </p:cTn>
                              </p:par>
                            </p:childTnLst>
                          </p:cTn>
                        </p:par>
                        <p:par>
                          <p:cTn id="71" fill="hold">
                            <p:stCondLst>
                              <p:cond delay="1400"/>
                            </p:stCondLst>
                            <p:childTnLst>
                              <p:par>
                                <p:cTn id="72" presetID="10"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200"/>
                                        <p:tgtEl>
                                          <p:spTgt spid="58"/>
                                        </p:tgtEl>
                                      </p:cBhvr>
                                    </p:animEffect>
                                  </p:childTnLst>
                                </p:cTn>
                              </p:par>
                            </p:childTnLst>
                          </p:cTn>
                        </p:par>
                        <p:par>
                          <p:cTn id="75" fill="hold">
                            <p:stCondLst>
                              <p:cond delay="1600"/>
                            </p:stCondLst>
                            <p:childTnLst>
                              <p:par>
                                <p:cTn id="76" presetID="10" presetClass="entr" presetSubtype="0"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fade">
                                      <p:cBhvr>
                                        <p:cTn id="78" dur="2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animBg="1"/>
      <p:bldP spid="5" grpId="0" animBg="1"/>
      <p:bldP spid="8" grpId="0" animBg="1"/>
      <p:bldP spid="10" grpId="0" animBg="1"/>
      <p:bldP spid="11" grpId="0" animBg="1"/>
      <p:bldP spid="12" grpId="0" animBg="1"/>
      <p:bldP spid="15" grpId="0" animBg="1"/>
      <p:bldP spid="45" grpId="0" animBg="1"/>
      <p:bldP spid="53" grpId="0" animBg="1"/>
      <p:bldP spid="54" grpId="0" animBg="1"/>
      <p:bldP spid="55" grpId="0" animBg="1"/>
      <p:bldP spid="59" grpId="0" animBg="1"/>
      <p:bldP spid="69" grpId="0" animBg="1"/>
      <p:bldP spid="70" grpId="0" animBg="1"/>
      <p:bldP spid="7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Box 34"/>
          <p:cNvSpPr txBox="1"/>
          <p:nvPr/>
        </p:nvSpPr>
        <p:spPr>
          <a:xfrm>
            <a:off x="418303" y="3735196"/>
            <a:ext cx="2677404" cy="837158"/>
          </a:xfrm>
          <a:prstGeom prst="rect">
            <a:avLst/>
          </a:prstGeom>
          <a:noFill/>
        </p:spPr>
        <p:txBody>
          <a:bodyPr wrap="square" lIns="97543" tIns="48771" rIns="97543" bIns="48771">
            <a:spAutoFit/>
          </a:bodyPr>
          <a:lstStyle/>
          <a:p>
            <a:pPr defTabSz="1200184">
              <a:defRPr/>
            </a:pPr>
            <a:r>
              <a:rPr lang="es-ES" sz="2400" b="1" dirty="0">
                <a:solidFill>
                  <a:schemeClr val="tx2"/>
                </a:solidFill>
                <a:latin typeface="Century Gothic" charset="0"/>
                <a:ea typeface="Century Gothic" charset="0"/>
                <a:cs typeface="Century Gothic" charset="0"/>
              </a:rPr>
              <a:t>Informe de legalidad</a:t>
            </a:r>
            <a:endParaRPr lang="id-ID" sz="2400" b="1" dirty="0">
              <a:solidFill>
                <a:schemeClr val="tx2"/>
              </a:solidFill>
              <a:latin typeface="Century Gothic" charset="0"/>
              <a:ea typeface="Century Gothic" charset="0"/>
              <a:cs typeface="Century Gothic" charset="0"/>
            </a:endParaRPr>
          </a:p>
        </p:txBody>
      </p:sp>
      <p:sp>
        <p:nvSpPr>
          <p:cNvPr id="42" name="TextBox 35"/>
          <p:cNvSpPr txBox="1"/>
          <p:nvPr/>
        </p:nvSpPr>
        <p:spPr>
          <a:xfrm>
            <a:off x="475529" y="5104942"/>
            <a:ext cx="2561286" cy="3729425"/>
          </a:xfrm>
          <a:prstGeom prst="rect">
            <a:avLst/>
          </a:prstGeom>
          <a:noFill/>
        </p:spPr>
        <p:txBody>
          <a:bodyPr wrap="square" lIns="97543" tIns="48771" rIns="97543" bIns="48771">
            <a:spAutoFit/>
          </a:bodyPr>
          <a:lstStyle/>
          <a:p>
            <a:pPr algn="just" defTabSz="1200184">
              <a:defRPr/>
            </a:pPr>
            <a:r>
              <a:rPr lang="en-US" sz="1388" dirty="0">
                <a:latin typeface="Century Gothic" charset="0"/>
                <a:ea typeface="Century Gothic" charset="0"/>
                <a:cs typeface="Century Gothic" charset="0"/>
              </a:rPr>
              <a:t>El fichero se gestiona con criterios revisados y validados por diferentes asesores legales externos.</a:t>
            </a:r>
          </a:p>
          <a:p>
            <a:pPr algn="just" defTabSz="1200184">
              <a:defRPr/>
            </a:pPr>
            <a:r>
              <a:rPr lang="en-US" sz="1388" dirty="0">
                <a:latin typeface="Century Gothic" charset="0"/>
                <a:ea typeface="Century Gothic" charset="0"/>
                <a:cs typeface="Century Gothic" charset="0"/>
              </a:rPr>
              <a:t>Fruto de la colaboraci</a:t>
            </a:r>
            <a:r>
              <a:rPr lang="es-ES" sz="1388" dirty="0">
                <a:latin typeface="Century Gothic" charset="0"/>
                <a:ea typeface="Century Gothic" charset="0"/>
                <a:cs typeface="Century Gothic" charset="0"/>
              </a:rPr>
              <a:t>ón con diferentes expertos en protección de datos personales y derechos al honor, así como revisada la experiencia y criterios jurisdiccionales, se han incorporado todos los requisitos legales que aseguran la completa legalidad de los procesos y procedimientos utilizados por ICIRED.</a:t>
            </a:r>
            <a:endParaRPr lang="en-US" sz="1388" dirty="0">
              <a:latin typeface="Century Gothic" charset="0"/>
              <a:ea typeface="Century Gothic" charset="0"/>
              <a:cs typeface="Century Gothic" charset="0"/>
            </a:endParaRPr>
          </a:p>
        </p:txBody>
      </p:sp>
      <p:sp>
        <p:nvSpPr>
          <p:cNvPr id="60" name="TextBox 36"/>
          <p:cNvSpPr txBox="1"/>
          <p:nvPr/>
        </p:nvSpPr>
        <p:spPr>
          <a:xfrm>
            <a:off x="3594942" y="3735196"/>
            <a:ext cx="2679856" cy="837158"/>
          </a:xfrm>
          <a:prstGeom prst="rect">
            <a:avLst/>
          </a:prstGeom>
          <a:noFill/>
        </p:spPr>
        <p:txBody>
          <a:bodyPr wrap="square" lIns="97543" tIns="48771" rIns="97543" bIns="48771">
            <a:spAutoFit/>
          </a:bodyPr>
          <a:lstStyle/>
          <a:p>
            <a:pPr defTabSz="1200184">
              <a:defRPr/>
            </a:pPr>
            <a:r>
              <a:rPr lang="es-ES_tradnl" sz="2400" b="1" dirty="0">
                <a:solidFill>
                  <a:schemeClr val="tx2"/>
                </a:solidFill>
                <a:latin typeface="Century Gothic" charset="0"/>
                <a:ea typeface="Century Gothic" charset="0"/>
                <a:cs typeface="Century Gothic" charset="0"/>
              </a:rPr>
              <a:t>C</a:t>
            </a:r>
            <a:r>
              <a:rPr lang="id-ID" sz="2400" b="1" dirty="0">
                <a:solidFill>
                  <a:schemeClr val="tx2"/>
                </a:solidFill>
                <a:latin typeface="Century Gothic" charset="0"/>
                <a:ea typeface="Century Gothic" charset="0"/>
                <a:cs typeface="Century Gothic" charset="0"/>
              </a:rPr>
              <a:t>umpl</a:t>
            </a:r>
            <a:r>
              <a:rPr lang="es-ES" sz="2400" b="1" dirty="0">
                <a:solidFill>
                  <a:schemeClr val="tx2"/>
                </a:solidFill>
                <a:latin typeface="Century Gothic" charset="0"/>
                <a:ea typeface="Century Gothic" charset="0"/>
                <a:cs typeface="Century Gothic" charset="0"/>
              </a:rPr>
              <a:t>i</a:t>
            </a:r>
            <a:r>
              <a:rPr lang="id-ID" sz="2400" b="1" dirty="0">
                <a:solidFill>
                  <a:schemeClr val="tx2"/>
                </a:solidFill>
                <a:latin typeface="Century Gothic" charset="0"/>
                <a:ea typeface="Century Gothic" charset="0"/>
                <a:cs typeface="Century Gothic" charset="0"/>
              </a:rPr>
              <a:t>miento LOPD</a:t>
            </a:r>
          </a:p>
        </p:txBody>
      </p:sp>
      <p:sp>
        <p:nvSpPr>
          <p:cNvPr id="61" name="TextBox 37"/>
          <p:cNvSpPr txBox="1"/>
          <p:nvPr/>
        </p:nvSpPr>
        <p:spPr>
          <a:xfrm>
            <a:off x="3550290" y="5115582"/>
            <a:ext cx="2642642" cy="3943009"/>
          </a:xfrm>
          <a:prstGeom prst="rect">
            <a:avLst/>
          </a:prstGeom>
          <a:noFill/>
        </p:spPr>
        <p:txBody>
          <a:bodyPr wrap="square" lIns="97543" tIns="48771" rIns="97543" bIns="48771">
            <a:spAutoFit/>
          </a:bodyPr>
          <a:lstStyle/>
          <a:p>
            <a:pPr algn="just" defTabSz="1200184">
              <a:defRPr/>
            </a:pPr>
            <a:r>
              <a:rPr lang="en-US" sz="1388" dirty="0">
                <a:latin typeface="Century Gothic" charset="0"/>
                <a:ea typeface="Century Gothic" charset="0"/>
                <a:cs typeface="Century Gothic" charset="0"/>
              </a:rPr>
              <a:t>La Agencia de Protecci</a:t>
            </a:r>
            <a:r>
              <a:rPr lang="es-ES" sz="1388" dirty="0">
                <a:latin typeface="Century Gothic" charset="0"/>
                <a:ea typeface="Century Gothic" charset="0"/>
                <a:cs typeface="Century Gothic" charset="0"/>
              </a:rPr>
              <a:t>ón de Datos ha analizado y valorado las condiciones y características del fichero.</a:t>
            </a:r>
          </a:p>
          <a:p>
            <a:pPr algn="just" defTabSz="1200184">
              <a:defRPr/>
            </a:pPr>
            <a:r>
              <a:rPr lang="es-ES" sz="1388" dirty="0">
                <a:latin typeface="Century Gothic" charset="0"/>
                <a:ea typeface="Century Gothic" charset="0"/>
                <a:cs typeface="Century Gothic" charset="0"/>
              </a:rPr>
              <a:t>Se ha obtenido la autorización por parte de este organismo declarando la legalidad del procedimiento y la publicidad del fichero.</a:t>
            </a:r>
          </a:p>
          <a:p>
            <a:pPr algn="just" defTabSz="1200184">
              <a:defRPr/>
            </a:pPr>
            <a:r>
              <a:rPr lang="es-ES" sz="1388" dirty="0">
                <a:latin typeface="Century Gothic" charset="0"/>
                <a:ea typeface="Century Gothic" charset="0"/>
                <a:cs typeface="Century Gothic" charset="0"/>
              </a:rPr>
              <a:t>El fichero no ha sido sancionado por la AEPD en 2 años de actividad</a:t>
            </a:r>
            <a:endParaRPr lang="en-US" sz="1388" dirty="0">
              <a:latin typeface="Century Gothic" charset="0"/>
              <a:ea typeface="Century Gothic" charset="0"/>
              <a:cs typeface="Century Gothic" charset="0"/>
            </a:endParaRPr>
          </a:p>
        </p:txBody>
      </p:sp>
      <p:sp>
        <p:nvSpPr>
          <p:cNvPr id="62" name="TextBox 38"/>
          <p:cNvSpPr txBox="1"/>
          <p:nvPr/>
        </p:nvSpPr>
        <p:spPr>
          <a:xfrm>
            <a:off x="6744508" y="3711492"/>
            <a:ext cx="2605890" cy="837158"/>
          </a:xfrm>
          <a:prstGeom prst="rect">
            <a:avLst/>
          </a:prstGeom>
          <a:noFill/>
        </p:spPr>
        <p:txBody>
          <a:bodyPr wrap="square" lIns="97543" tIns="48771" rIns="97543" bIns="48771">
            <a:spAutoFit/>
          </a:bodyPr>
          <a:lstStyle/>
          <a:p>
            <a:pPr defTabSz="1200184">
              <a:defRPr/>
            </a:pPr>
            <a:r>
              <a:rPr lang="id-ID" sz="2400" b="1" dirty="0" err="1">
                <a:solidFill>
                  <a:schemeClr val="tx2"/>
                </a:solidFill>
                <a:latin typeface="Century Gothic" charset="0"/>
                <a:ea typeface="Century Gothic" charset="0"/>
                <a:cs typeface="Century Gothic" charset="0"/>
              </a:rPr>
              <a:t>Proceso</a:t>
            </a:r>
            <a:r>
              <a:rPr lang="id-ID" sz="2400" b="1" dirty="0">
                <a:solidFill>
                  <a:schemeClr val="tx2"/>
                </a:solidFill>
                <a:latin typeface="Century Gothic" charset="0"/>
                <a:ea typeface="Century Gothic" charset="0"/>
                <a:cs typeface="Century Gothic" charset="0"/>
              </a:rPr>
              <a:t> </a:t>
            </a:r>
            <a:r>
              <a:rPr lang="id-ID" sz="2400" b="1" dirty="0" err="1">
                <a:solidFill>
                  <a:schemeClr val="tx2"/>
                </a:solidFill>
                <a:latin typeface="Century Gothic" charset="0"/>
                <a:ea typeface="Century Gothic" charset="0"/>
                <a:cs typeface="Century Gothic" charset="0"/>
              </a:rPr>
              <a:t>intervenido</a:t>
            </a:r>
            <a:endParaRPr lang="id-ID" sz="2400" b="1" dirty="0">
              <a:solidFill>
                <a:schemeClr val="tx2"/>
              </a:solidFill>
              <a:latin typeface="Century Gothic" charset="0"/>
              <a:ea typeface="Century Gothic" charset="0"/>
              <a:cs typeface="Century Gothic" charset="0"/>
            </a:endParaRPr>
          </a:p>
        </p:txBody>
      </p:sp>
      <p:sp>
        <p:nvSpPr>
          <p:cNvPr id="63" name="TextBox 39"/>
          <p:cNvSpPr txBox="1"/>
          <p:nvPr/>
        </p:nvSpPr>
        <p:spPr>
          <a:xfrm>
            <a:off x="6564551" y="5121209"/>
            <a:ext cx="2965804" cy="3088672"/>
          </a:xfrm>
          <a:prstGeom prst="rect">
            <a:avLst/>
          </a:prstGeom>
          <a:noFill/>
        </p:spPr>
        <p:txBody>
          <a:bodyPr wrap="square" lIns="97543" tIns="48771" rIns="97543" bIns="48771">
            <a:spAutoFit/>
          </a:bodyPr>
          <a:lstStyle/>
          <a:p>
            <a:pPr algn="just" defTabSz="1200184">
              <a:defRPr/>
            </a:pPr>
            <a:r>
              <a:rPr lang="en-US" sz="1388" dirty="0">
                <a:latin typeface="Century Gothic" charset="0"/>
                <a:ea typeface="Century Gothic" charset="0"/>
                <a:cs typeface="Century Gothic" charset="0"/>
              </a:rPr>
              <a:t>Parte del requerimiento se ejecuta con la intervenci</a:t>
            </a:r>
            <a:r>
              <a:rPr lang="es-ES" sz="1388" dirty="0">
                <a:latin typeface="Century Gothic" charset="0"/>
                <a:ea typeface="Century Gothic" charset="0"/>
                <a:cs typeface="Century Gothic" charset="0"/>
              </a:rPr>
              <a:t>ón de los organismos y funcionarios necesarios para dotarle de eficacia jurídica. </a:t>
            </a:r>
            <a:endParaRPr lang="es-ES" sz="1388" b="1" dirty="0">
              <a:latin typeface="Century Gothic" charset="0"/>
              <a:ea typeface="Century Gothic" charset="0"/>
              <a:cs typeface="Century Gothic" charset="0"/>
            </a:endParaRPr>
          </a:p>
          <a:p>
            <a:pPr algn="just" defTabSz="1200184">
              <a:defRPr/>
            </a:pPr>
            <a:r>
              <a:rPr lang="es-ES" sz="1388" dirty="0">
                <a:latin typeface="Century Gothic" charset="0"/>
                <a:ea typeface="Century Gothic" charset="0"/>
                <a:cs typeface="Century Gothic" charset="0"/>
              </a:rPr>
              <a:t>Se incorporan procedimientos notariales a elección del usuario con trascendencia tributaria (recuperación del IVA) y, sobre todo, facilitando la reclamación judicial última de la deuda impagada en caso de negativa del deudor a facilitar el acuerdo.</a:t>
            </a:r>
            <a:endParaRPr lang="en-US" sz="1388" dirty="0">
              <a:latin typeface="Century Gothic" charset="0"/>
              <a:ea typeface="Century Gothic" charset="0"/>
              <a:cs typeface="Century Gothic" charset="0"/>
            </a:endParaRPr>
          </a:p>
        </p:txBody>
      </p:sp>
      <p:sp>
        <p:nvSpPr>
          <p:cNvPr id="64" name="TextBox 40"/>
          <p:cNvSpPr txBox="1"/>
          <p:nvPr/>
        </p:nvSpPr>
        <p:spPr>
          <a:xfrm>
            <a:off x="9975264" y="3735196"/>
            <a:ext cx="2485293" cy="837158"/>
          </a:xfrm>
          <a:prstGeom prst="rect">
            <a:avLst/>
          </a:prstGeom>
          <a:noFill/>
        </p:spPr>
        <p:txBody>
          <a:bodyPr lIns="97543" tIns="48771" rIns="97543" bIns="48771">
            <a:spAutoFit/>
          </a:bodyPr>
          <a:lstStyle/>
          <a:p>
            <a:pPr defTabSz="1200184">
              <a:defRPr/>
            </a:pPr>
            <a:r>
              <a:rPr lang="id-ID" sz="2400" b="1" dirty="0">
                <a:solidFill>
                  <a:schemeClr val="tx2"/>
                </a:solidFill>
                <a:latin typeface="Century Gothic" charset="0"/>
                <a:ea typeface="Century Gothic" charset="0"/>
                <a:cs typeface="Century Gothic" charset="0"/>
              </a:rPr>
              <a:t>Entorno</a:t>
            </a:r>
            <a:r>
              <a:rPr lang="es-ES" sz="2400" b="1" dirty="0">
                <a:solidFill>
                  <a:schemeClr val="tx2"/>
                </a:solidFill>
                <a:latin typeface="Century Gothic" charset="0"/>
                <a:ea typeface="Century Gothic" charset="0"/>
                <a:cs typeface="Century Gothic" charset="0"/>
              </a:rPr>
              <a:t> digital</a:t>
            </a:r>
            <a:r>
              <a:rPr lang="id-ID" sz="2400" b="1" dirty="0">
                <a:solidFill>
                  <a:schemeClr val="tx2"/>
                </a:solidFill>
                <a:latin typeface="Century Gothic" charset="0"/>
                <a:ea typeface="Century Gothic" charset="0"/>
                <a:cs typeface="Century Gothic" charset="0"/>
              </a:rPr>
              <a:t> seguro</a:t>
            </a:r>
          </a:p>
        </p:txBody>
      </p:sp>
      <p:sp>
        <p:nvSpPr>
          <p:cNvPr id="65" name="TextBox 41"/>
          <p:cNvSpPr txBox="1"/>
          <p:nvPr/>
        </p:nvSpPr>
        <p:spPr>
          <a:xfrm>
            <a:off x="9888499" y="5086934"/>
            <a:ext cx="2642642" cy="2447920"/>
          </a:xfrm>
          <a:prstGeom prst="rect">
            <a:avLst/>
          </a:prstGeom>
          <a:noFill/>
        </p:spPr>
        <p:txBody>
          <a:bodyPr lIns="97543" tIns="48771" rIns="97543" bIns="48771">
            <a:spAutoFit/>
          </a:bodyPr>
          <a:lstStyle/>
          <a:p>
            <a:pPr algn="just" defTabSz="1200184">
              <a:defRPr/>
            </a:pPr>
            <a:r>
              <a:rPr lang="en-US" sz="1388" dirty="0">
                <a:latin typeface="Century Gothic" charset="0"/>
                <a:ea typeface="Century Gothic" charset="0"/>
                <a:cs typeface="Century Gothic" charset="0"/>
              </a:rPr>
              <a:t>ICIRED es un entorno digital (plataforma que soporta los procedimientos de reclamaci</a:t>
            </a:r>
            <a:r>
              <a:rPr lang="es-ES" sz="1388" dirty="0">
                <a:latin typeface="Century Gothic" charset="0"/>
                <a:ea typeface="Century Gothic" charset="0"/>
                <a:cs typeface="Century Gothic" charset="0"/>
              </a:rPr>
              <a:t>ón y el propio entorno del fichero).</a:t>
            </a:r>
          </a:p>
          <a:p>
            <a:pPr algn="just" defTabSz="1200184">
              <a:defRPr/>
            </a:pPr>
            <a:r>
              <a:rPr lang="es-ES" sz="1388" dirty="0">
                <a:latin typeface="Century Gothic" charset="0"/>
                <a:ea typeface="Century Gothic" charset="0"/>
                <a:cs typeface="Century Gothic" charset="0"/>
              </a:rPr>
              <a:t>Junto con nuestro partner tecnológico y de procesos, Everis, hemos procedido a la revisión de las medidas de seguridad informática e integridad del entorno.</a:t>
            </a:r>
            <a:endParaRPr lang="en-US" sz="1388" b="1" dirty="0">
              <a:latin typeface="Century Gothic" charset="0"/>
              <a:ea typeface="Century Gothic" charset="0"/>
              <a:cs typeface="Century Gothic" charset="0"/>
            </a:endParaRPr>
          </a:p>
        </p:txBody>
      </p:sp>
      <p:sp>
        <p:nvSpPr>
          <p:cNvPr id="66" name="Freeform 237"/>
          <p:cNvSpPr>
            <a:spLocks noChangeArrowheads="1"/>
          </p:cNvSpPr>
          <p:nvPr/>
        </p:nvSpPr>
        <p:spPr bwMode="auto">
          <a:xfrm>
            <a:off x="7609110" y="2422375"/>
            <a:ext cx="624188" cy="458503"/>
          </a:xfrm>
          <a:custGeom>
            <a:avLst/>
            <a:gdLst>
              <a:gd name="T0" fmla="*/ 586 w 1347"/>
              <a:gd name="T1" fmla="*/ 602 h 987"/>
              <a:gd name="T2" fmla="*/ 502 w 1347"/>
              <a:gd name="T3" fmla="*/ 535 h 987"/>
              <a:gd name="T4" fmla="*/ 42 w 1347"/>
              <a:gd name="T5" fmla="*/ 117 h 987"/>
              <a:gd name="T6" fmla="*/ 17 w 1347"/>
              <a:gd name="T7" fmla="*/ 33 h 987"/>
              <a:gd name="T8" fmla="*/ 92 w 1347"/>
              <a:gd name="T9" fmla="*/ 0 h 987"/>
              <a:gd name="T10" fmla="*/ 1255 w 1347"/>
              <a:gd name="T11" fmla="*/ 0 h 987"/>
              <a:gd name="T12" fmla="*/ 1330 w 1347"/>
              <a:gd name="T13" fmla="*/ 41 h 987"/>
              <a:gd name="T14" fmla="*/ 1305 w 1347"/>
              <a:gd name="T15" fmla="*/ 125 h 987"/>
              <a:gd name="T16" fmla="*/ 803 w 1347"/>
              <a:gd name="T17" fmla="*/ 576 h 987"/>
              <a:gd name="T18" fmla="*/ 586 w 1347"/>
              <a:gd name="T19" fmla="*/ 602 h 987"/>
              <a:gd name="T20" fmla="*/ 92 w 1347"/>
              <a:gd name="T21" fmla="*/ 986 h 987"/>
              <a:gd name="T22" fmla="*/ 0 w 1347"/>
              <a:gd name="T23" fmla="*/ 894 h 987"/>
              <a:gd name="T24" fmla="*/ 0 w 1347"/>
              <a:gd name="T25" fmla="*/ 225 h 987"/>
              <a:gd name="T26" fmla="*/ 42 w 1347"/>
              <a:gd name="T27" fmla="*/ 217 h 987"/>
              <a:gd name="T28" fmla="*/ 234 w 1347"/>
              <a:gd name="T29" fmla="*/ 409 h 987"/>
              <a:gd name="T30" fmla="*/ 251 w 1347"/>
              <a:gd name="T31" fmla="*/ 493 h 987"/>
              <a:gd name="T32" fmla="*/ 109 w 1347"/>
              <a:gd name="T33" fmla="*/ 827 h 987"/>
              <a:gd name="T34" fmla="*/ 126 w 1347"/>
              <a:gd name="T35" fmla="*/ 827 h 987"/>
              <a:gd name="T36" fmla="*/ 318 w 1347"/>
              <a:gd name="T37" fmla="*/ 576 h 987"/>
              <a:gd name="T38" fmla="*/ 393 w 1347"/>
              <a:gd name="T39" fmla="*/ 568 h 987"/>
              <a:gd name="T40" fmla="*/ 477 w 1347"/>
              <a:gd name="T41" fmla="*/ 643 h 987"/>
              <a:gd name="T42" fmla="*/ 569 w 1347"/>
              <a:gd name="T43" fmla="*/ 694 h 987"/>
              <a:gd name="T44" fmla="*/ 820 w 1347"/>
              <a:gd name="T45" fmla="*/ 677 h 987"/>
              <a:gd name="T46" fmla="*/ 945 w 1347"/>
              <a:gd name="T47" fmla="*/ 568 h 987"/>
              <a:gd name="T48" fmla="*/ 1020 w 1347"/>
              <a:gd name="T49" fmla="*/ 576 h 987"/>
              <a:gd name="T50" fmla="*/ 1229 w 1347"/>
              <a:gd name="T51" fmla="*/ 853 h 987"/>
              <a:gd name="T52" fmla="*/ 1238 w 1347"/>
              <a:gd name="T53" fmla="*/ 844 h 987"/>
              <a:gd name="T54" fmla="*/ 1096 w 1347"/>
              <a:gd name="T55" fmla="*/ 493 h 987"/>
              <a:gd name="T56" fmla="*/ 1112 w 1347"/>
              <a:gd name="T57" fmla="*/ 409 h 987"/>
              <a:gd name="T58" fmla="*/ 1313 w 1347"/>
              <a:gd name="T59" fmla="*/ 217 h 987"/>
              <a:gd name="T60" fmla="*/ 1346 w 1347"/>
              <a:gd name="T61" fmla="*/ 225 h 987"/>
              <a:gd name="T62" fmla="*/ 1346 w 1347"/>
              <a:gd name="T63" fmla="*/ 903 h 987"/>
              <a:gd name="T64" fmla="*/ 1246 w 1347"/>
              <a:gd name="T65" fmla="*/ 986 h 987"/>
              <a:gd name="T66" fmla="*/ 92 w 1347"/>
              <a:gd name="T67" fmla="*/ 986 h 987"/>
              <a:gd name="T68" fmla="*/ 92 w 1347"/>
              <a:gd name="T69" fmla="*/ 986 h 987"/>
              <a:gd name="T70" fmla="*/ 92 w 1347"/>
              <a:gd name="T71" fmla="*/ 986 h 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47" h="987">
                <a:moveTo>
                  <a:pt x="586" y="602"/>
                </a:moveTo>
                <a:cubicBezTo>
                  <a:pt x="561" y="585"/>
                  <a:pt x="519" y="560"/>
                  <a:pt x="502" y="535"/>
                </a:cubicBezTo>
                <a:cubicBezTo>
                  <a:pt x="42" y="117"/>
                  <a:pt x="42" y="117"/>
                  <a:pt x="42" y="117"/>
                </a:cubicBezTo>
                <a:cubicBezTo>
                  <a:pt x="26" y="100"/>
                  <a:pt x="9" y="58"/>
                  <a:pt x="17" y="33"/>
                </a:cubicBezTo>
                <a:cubicBezTo>
                  <a:pt x="34" y="17"/>
                  <a:pt x="51" y="0"/>
                  <a:pt x="92" y="0"/>
                </a:cubicBezTo>
                <a:cubicBezTo>
                  <a:pt x="1255" y="0"/>
                  <a:pt x="1255" y="0"/>
                  <a:pt x="1255" y="0"/>
                </a:cubicBezTo>
                <a:cubicBezTo>
                  <a:pt x="1255" y="0"/>
                  <a:pt x="1305" y="0"/>
                  <a:pt x="1330" y="41"/>
                </a:cubicBezTo>
                <a:cubicBezTo>
                  <a:pt x="1346" y="67"/>
                  <a:pt x="1330" y="108"/>
                  <a:pt x="1305" y="125"/>
                </a:cubicBezTo>
                <a:cubicBezTo>
                  <a:pt x="803" y="576"/>
                  <a:pt x="803" y="576"/>
                  <a:pt x="803" y="576"/>
                </a:cubicBezTo>
                <a:cubicBezTo>
                  <a:pt x="803" y="576"/>
                  <a:pt x="711" y="652"/>
                  <a:pt x="586" y="602"/>
                </a:cubicBezTo>
                <a:close/>
                <a:moveTo>
                  <a:pt x="92" y="986"/>
                </a:moveTo>
                <a:cubicBezTo>
                  <a:pt x="92" y="986"/>
                  <a:pt x="0" y="978"/>
                  <a:pt x="0" y="894"/>
                </a:cubicBezTo>
                <a:cubicBezTo>
                  <a:pt x="0" y="225"/>
                  <a:pt x="0" y="225"/>
                  <a:pt x="0" y="225"/>
                </a:cubicBezTo>
                <a:cubicBezTo>
                  <a:pt x="0" y="200"/>
                  <a:pt x="17" y="192"/>
                  <a:pt x="42" y="217"/>
                </a:cubicBezTo>
                <a:cubicBezTo>
                  <a:pt x="234" y="409"/>
                  <a:pt x="234" y="409"/>
                  <a:pt x="234" y="409"/>
                </a:cubicBezTo>
                <a:cubicBezTo>
                  <a:pt x="260" y="426"/>
                  <a:pt x="268" y="468"/>
                  <a:pt x="251" y="493"/>
                </a:cubicBezTo>
                <a:cubicBezTo>
                  <a:pt x="109" y="827"/>
                  <a:pt x="109" y="827"/>
                  <a:pt x="109" y="827"/>
                </a:cubicBezTo>
                <a:cubicBezTo>
                  <a:pt x="101" y="853"/>
                  <a:pt x="109" y="853"/>
                  <a:pt x="126" y="827"/>
                </a:cubicBezTo>
                <a:cubicBezTo>
                  <a:pt x="318" y="576"/>
                  <a:pt x="318" y="576"/>
                  <a:pt x="318" y="576"/>
                </a:cubicBezTo>
                <a:cubicBezTo>
                  <a:pt x="343" y="552"/>
                  <a:pt x="368" y="552"/>
                  <a:pt x="393" y="568"/>
                </a:cubicBezTo>
                <a:cubicBezTo>
                  <a:pt x="477" y="643"/>
                  <a:pt x="477" y="643"/>
                  <a:pt x="477" y="643"/>
                </a:cubicBezTo>
                <a:cubicBezTo>
                  <a:pt x="502" y="660"/>
                  <a:pt x="544" y="685"/>
                  <a:pt x="569" y="694"/>
                </a:cubicBezTo>
                <a:cubicBezTo>
                  <a:pt x="636" y="710"/>
                  <a:pt x="744" y="735"/>
                  <a:pt x="820" y="677"/>
                </a:cubicBezTo>
                <a:cubicBezTo>
                  <a:pt x="945" y="568"/>
                  <a:pt x="945" y="568"/>
                  <a:pt x="945" y="568"/>
                </a:cubicBezTo>
                <a:cubicBezTo>
                  <a:pt x="970" y="552"/>
                  <a:pt x="1004" y="552"/>
                  <a:pt x="1020" y="576"/>
                </a:cubicBezTo>
                <a:cubicBezTo>
                  <a:pt x="1229" y="853"/>
                  <a:pt x="1229" y="853"/>
                  <a:pt x="1229" y="853"/>
                </a:cubicBezTo>
                <a:cubicBezTo>
                  <a:pt x="1246" y="877"/>
                  <a:pt x="1246" y="869"/>
                  <a:pt x="1238" y="844"/>
                </a:cubicBezTo>
                <a:cubicBezTo>
                  <a:pt x="1096" y="493"/>
                  <a:pt x="1096" y="493"/>
                  <a:pt x="1096" y="493"/>
                </a:cubicBezTo>
                <a:cubicBezTo>
                  <a:pt x="1079" y="468"/>
                  <a:pt x="1087" y="434"/>
                  <a:pt x="1112" y="409"/>
                </a:cubicBezTo>
                <a:cubicBezTo>
                  <a:pt x="1313" y="217"/>
                  <a:pt x="1313" y="217"/>
                  <a:pt x="1313" y="217"/>
                </a:cubicBezTo>
                <a:cubicBezTo>
                  <a:pt x="1330" y="192"/>
                  <a:pt x="1346" y="200"/>
                  <a:pt x="1346" y="225"/>
                </a:cubicBezTo>
                <a:cubicBezTo>
                  <a:pt x="1346" y="903"/>
                  <a:pt x="1346" y="903"/>
                  <a:pt x="1346" y="903"/>
                </a:cubicBezTo>
                <a:cubicBezTo>
                  <a:pt x="1346" y="903"/>
                  <a:pt x="1338" y="986"/>
                  <a:pt x="1246" y="986"/>
                </a:cubicBezTo>
                <a:cubicBezTo>
                  <a:pt x="92" y="986"/>
                  <a:pt x="92" y="986"/>
                  <a:pt x="92" y="986"/>
                </a:cubicBezTo>
                <a:close/>
                <a:moveTo>
                  <a:pt x="92" y="986"/>
                </a:moveTo>
                <a:lnTo>
                  <a:pt x="92" y="986"/>
                </a:lnTo>
                <a:close/>
              </a:path>
            </a:pathLst>
          </a:custGeom>
          <a:solidFill>
            <a:schemeClr val="bg1"/>
          </a:solidFill>
          <a:ln>
            <a:noFill/>
          </a:ln>
          <a:effectLst/>
          <a:extLst/>
        </p:spPr>
        <p:txBody>
          <a:bodyPr wrap="none" lIns="130053" tIns="65027" rIns="130053" bIns="65027" anchor="ctr"/>
          <a:lstStyle/>
          <a:p>
            <a:pPr defTabSz="1200184">
              <a:defRPr/>
            </a:pPr>
            <a:endParaRPr lang="en-US" sz="1921" dirty="0">
              <a:latin typeface="Century Gothic" charset="0"/>
              <a:ea typeface="Century Gothic" charset="0"/>
              <a:cs typeface="Century Gothic" charset="0"/>
            </a:endParaRPr>
          </a:p>
        </p:txBody>
      </p:sp>
      <p:pic>
        <p:nvPicPr>
          <p:cNvPr id="67" name="Imagen 6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3563" y="2336514"/>
            <a:ext cx="2118294" cy="1007397"/>
          </a:xfrm>
          <a:prstGeom prst="rect">
            <a:avLst/>
          </a:prstGeom>
        </p:spPr>
      </p:pic>
      <p:pic>
        <p:nvPicPr>
          <p:cNvPr id="68" name="Imagen 6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31057" y="2236207"/>
            <a:ext cx="2106831" cy="1208013"/>
          </a:xfrm>
          <a:prstGeom prst="rect">
            <a:avLst/>
          </a:prstGeom>
        </p:spPr>
      </p:pic>
      <p:pic>
        <p:nvPicPr>
          <p:cNvPr id="69" name="Imagen 6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42441" y="2234037"/>
            <a:ext cx="2367407" cy="1136607"/>
          </a:xfrm>
          <a:prstGeom prst="rect">
            <a:avLst/>
          </a:prstGeom>
        </p:spPr>
      </p:pic>
      <p:pic>
        <p:nvPicPr>
          <p:cNvPr id="70" name="Imagen 6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65268" y="2451901"/>
            <a:ext cx="2105287" cy="857954"/>
          </a:xfrm>
          <a:prstGeom prst="rect">
            <a:avLst/>
          </a:prstGeom>
        </p:spPr>
      </p:pic>
      <p:cxnSp>
        <p:nvCxnSpPr>
          <p:cNvPr id="71" name="Conector recto 70"/>
          <p:cNvCxnSpPr/>
          <p:nvPr/>
        </p:nvCxnSpPr>
        <p:spPr>
          <a:xfrm flipH="1">
            <a:off x="3289847" y="1877089"/>
            <a:ext cx="20347" cy="6765209"/>
          </a:xfrm>
          <a:prstGeom prst="line">
            <a:avLst/>
          </a:prstGeom>
          <a:ln>
            <a:solidFill>
              <a:srgbClr val="73AFDA"/>
            </a:solidFill>
          </a:ln>
        </p:spPr>
        <p:style>
          <a:lnRef idx="1">
            <a:schemeClr val="accent1"/>
          </a:lnRef>
          <a:fillRef idx="0">
            <a:schemeClr val="accent1"/>
          </a:fillRef>
          <a:effectRef idx="0">
            <a:schemeClr val="accent1"/>
          </a:effectRef>
          <a:fontRef idx="minor">
            <a:schemeClr val="tx1"/>
          </a:fontRef>
        </p:style>
      </p:cxnSp>
      <p:cxnSp>
        <p:nvCxnSpPr>
          <p:cNvPr id="72" name="Conector recto 71"/>
          <p:cNvCxnSpPr/>
          <p:nvPr/>
        </p:nvCxnSpPr>
        <p:spPr>
          <a:xfrm flipH="1">
            <a:off x="6375878" y="1882822"/>
            <a:ext cx="20347" cy="6765209"/>
          </a:xfrm>
          <a:prstGeom prst="line">
            <a:avLst/>
          </a:prstGeom>
          <a:ln>
            <a:solidFill>
              <a:srgbClr val="73AFDA"/>
            </a:solidFill>
          </a:ln>
        </p:spPr>
        <p:style>
          <a:lnRef idx="1">
            <a:schemeClr val="accent1"/>
          </a:lnRef>
          <a:fillRef idx="0">
            <a:schemeClr val="accent1"/>
          </a:fillRef>
          <a:effectRef idx="0">
            <a:schemeClr val="accent1"/>
          </a:effectRef>
          <a:fontRef idx="minor">
            <a:schemeClr val="tx1"/>
          </a:fontRef>
        </p:style>
      </p:cxnSp>
      <p:cxnSp>
        <p:nvCxnSpPr>
          <p:cNvPr id="73" name="Conector recto 72"/>
          <p:cNvCxnSpPr/>
          <p:nvPr/>
        </p:nvCxnSpPr>
        <p:spPr>
          <a:xfrm flipH="1">
            <a:off x="9685475" y="1891302"/>
            <a:ext cx="20347" cy="6765209"/>
          </a:xfrm>
          <a:prstGeom prst="line">
            <a:avLst/>
          </a:prstGeom>
          <a:ln>
            <a:solidFill>
              <a:srgbClr val="73AFDA"/>
            </a:solidFill>
          </a:ln>
        </p:spPr>
        <p:style>
          <a:lnRef idx="1">
            <a:schemeClr val="accent1"/>
          </a:lnRef>
          <a:fillRef idx="0">
            <a:schemeClr val="accent1"/>
          </a:fillRef>
          <a:effectRef idx="0">
            <a:schemeClr val="accent1"/>
          </a:effectRef>
          <a:fontRef idx="minor">
            <a:schemeClr val="tx1"/>
          </a:fontRef>
        </p:style>
      </p:cxnSp>
      <p:sp>
        <p:nvSpPr>
          <p:cNvPr id="74" name="Shape 130"/>
          <p:cNvSpPr/>
          <p:nvPr/>
        </p:nvSpPr>
        <p:spPr>
          <a:xfrm>
            <a:off x="4235007" y="390494"/>
            <a:ext cx="7392838" cy="726832"/>
          </a:xfrm>
          <a:prstGeom prst="rect">
            <a:avLst/>
          </a:prstGeom>
          <a:solidFill>
            <a:srgbClr val="75B0DD"/>
          </a:solidFill>
          <a:ln w="12700">
            <a:noFill/>
            <a:miter lim="400000"/>
          </a:ln>
          <a:effectLst>
            <a:outerShdw blurRad="50800" dist="63500" dir="2700000" algn="tl" rotWithShape="0">
              <a:prstClr val="black">
                <a:alpha val="40000"/>
              </a:prstClr>
            </a:outerShdw>
            <a:softEdge rad="31750"/>
          </a:effectLst>
        </p:spPr>
        <p:txBody>
          <a:bodyPr lIns="46893" tIns="46893" rIns="46893" bIns="46893" anchor="ctr"/>
          <a:lstStyle/>
          <a:p>
            <a:pPr>
              <a:defRPr sz="2400">
                <a:solidFill>
                  <a:srgbClr val="FFFFFF"/>
                </a:solidFill>
              </a:defRPr>
            </a:pPr>
            <a:endParaRPr sz="2215" dirty="0"/>
          </a:p>
        </p:txBody>
      </p:sp>
      <p:sp>
        <p:nvSpPr>
          <p:cNvPr id="76" name="Shape 133"/>
          <p:cNvSpPr/>
          <p:nvPr/>
        </p:nvSpPr>
        <p:spPr>
          <a:xfrm>
            <a:off x="4076700" y="406671"/>
            <a:ext cx="7067550" cy="648700"/>
          </a:xfrm>
          <a:prstGeom prst="rect">
            <a:avLst/>
          </a:prstGeom>
          <a:ln w="12700">
            <a:miter lim="400000"/>
          </a:ln>
          <a:extLst>
            <a:ext uri="{C572A759-6A51-4108-AA02-DFA0A04FC94B}">
              <ma14:wrappingTextBoxFlag xmlns="" xmlns:ma14="http://schemas.microsoft.com/office/mac/drawingml/2011/main" val="1"/>
            </a:ext>
          </a:extLst>
        </p:spPr>
        <p:txBody>
          <a:bodyPr wrap="square" lIns="46893" tIns="46893" rIns="46893" bIns="46893" anchor="ctr">
            <a:spAutoFit/>
          </a:bodyPr>
          <a:lstStyle>
            <a:lvl1pPr>
              <a:defRPr sz="3500" spc="-140">
                <a:solidFill>
                  <a:srgbClr val="FFFFFF"/>
                </a:solidFill>
                <a:latin typeface="ArialUnicodeMS"/>
                <a:ea typeface="ArialUnicodeMS"/>
                <a:cs typeface="ArialUnicodeMS"/>
                <a:sym typeface="ArialUnicodeMS"/>
              </a:defRPr>
            </a:lvl1pPr>
          </a:lstStyle>
          <a:p>
            <a:r>
              <a:rPr lang="es-ES" sz="3600" dirty="0">
                <a:solidFill>
                  <a:schemeClr val="bg1"/>
                </a:solidFill>
                <a:latin typeface="Century Gothic" panose="020B0502020202020204" pitchFamily="34" charset="0"/>
                <a:ea typeface="ＭＳ Ｐゴシック" charset="-128"/>
              </a:rPr>
              <a:t>9. Certificación de legalidad</a:t>
            </a:r>
            <a:endParaRPr sz="3600" dirty="0">
              <a:solidFill>
                <a:schemeClr val="bg1"/>
              </a:solidFill>
              <a:latin typeface="Century Gothic" panose="020B0502020202020204" pitchFamily="34" charset="0"/>
              <a:ea typeface="ＭＳ Ｐゴシック" charset="-128"/>
            </a:endParaRPr>
          </a:p>
        </p:txBody>
      </p:sp>
      <p:pic>
        <p:nvPicPr>
          <p:cNvPr id="21" name="pasted-image.pdf">
            <a:extLst>
              <a:ext uri="{FF2B5EF4-FFF2-40B4-BE49-F238E27FC236}">
                <a16:creationId xmlns:a16="http://schemas.microsoft.com/office/drawing/2014/main" id="{2B83B023-13DC-4B22-87D8-C49A4F27B035}"/>
              </a:ext>
            </a:extLst>
          </p:cNvPr>
          <p:cNvPicPr>
            <a:picLocks noChangeAspect="1"/>
          </p:cNvPicPr>
          <p:nvPr/>
        </p:nvPicPr>
        <p:blipFill>
          <a:blip r:embed="rId6" cstate="print">
            <a:extLst/>
          </a:blip>
          <a:stretch>
            <a:fillRect/>
          </a:stretch>
        </p:blipFill>
        <p:spPr>
          <a:xfrm>
            <a:off x="419167" y="294618"/>
            <a:ext cx="2087368" cy="727495"/>
          </a:xfrm>
          <a:prstGeom prst="rect">
            <a:avLst/>
          </a:prstGeom>
          <a:ln w="12700">
            <a:miter lim="400000"/>
          </a:ln>
        </p:spPr>
      </p:pic>
      <p:pic>
        <p:nvPicPr>
          <p:cNvPr id="22" name="Picture 2" descr="Resultado de imagen de everis">
            <a:extLst>
              <a:ext uri="{FF2B5EF4-FFF2-40B4-BE49-F238E27FC236}">
                <a16:creationId xmlns:a16="http://schemas.microsoft.com/office/drawing/2014/main" id="{667CD56E-BD88-4C5D-9DE9-ED905344649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640299" y="8578418"/>
            <a:ext cx="2018011" cy="1536098"/>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0" descr="Resultado de imagen de einforma">
            <a:extLst>
              <a:ext uri="{FF2B5EF4-FFF2-40B4-BE49-F238E27FC236}">
                <a16:creationId xmlns:a16="http://schemas.microsoft.com/office/drawing/2014/main" id="{E658E055-D544-49A3-ADBD-A1ABF55912F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 y="8970155"/>
            <a:ext cx="1954213" cy="716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9172799"/>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271323" y="7292672"/>
            <a:ext cx="12514192" cy="471796"/>
          </a:xfrm>
          <a:prstGeom prst="rect">
            <a:avLst/>
          </a:prstGeom>
          <a:solidFill>
            <a:srgbClr val="00669E">
              <a:alpha val="3137"/>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584170"/>
            <a:endParaRPr lang="es-ES" sz="2399" dirty="0">
              <a:solidFill>
                <a:srgbClr val="FFFFFF"/>
              </a:solidFill>
            </a:endParaRPr>
          </a:p>
        </p:txBody>
      </p:sp>
      <p:pic>
        <p:nvPicPr>
          <p:cNvPr id="6" name="Marcador de imagen 9"/>
          <p:cNvPicPr>
            <a:picLocks noChangeAspect="1"/>
          </p:cNvPicPr>
          <p:nvPr/>
        </p:nvPicPr>
        <p:blipFill rotWithShape="1">
          <a:blip r:embed="rId2" cstate="print">
            <a:extLst>
              <a:ext uri="{28A0092B-C50C-407E-A947-70E740481C1C}">
                <a14:useLocalDpi xmlns:a14="http://schemas.microsoft.com/office/drawing/2010/main" val="0"/>
              </a:ext>
            </a:extLst>
          </a:blip>
          <a:srcRect l="27759" t="4144" r="27213" b="12207"/>
          <a:stretch/>
        </p:blipFill>
        <p:spPr>
          <a:xfrm>
            <a:off x="4228731" y="5511497"/>
            <a:ext cx="2172382" cy="2505250"/>
          </a:xfrm>
          <a:prstGeom prst="decagon">
            <a:avLst/>
          </a:prstGeom>
          <a:ln w="28575">
            <a:solidFill>
              <a:srgbClr val="53585F">
                <a:alpha val="50196"/>
              </a:srgbClr>
            </a:solidFill>
          </a:ln>
        </p:spPr>
      </p:pic>
      <p:sp>
        <p:nvSpPr>
          <p:cNvPr id="9" name="Shape 133"/>
          <p:cNvSpPr/>
          <p:nvPr/>
        </p:nvSpPr>
        <p:spPr>
          <a:xfrm>
            <a:off x="3637761" y="406669"/>
            <a:ext cx="8646401" cy="648702"/>
          </a:xfrm>
          <a:prstGeom prst="rect">
            <a:avLst/>
          </a:prstGeom>
          <a:ln w="12700">
            <a:miter lim="400000"/>
          </a:ln>
          <a:extLst>
            <a:ext uri="{C572A759-6A51-4108-AA02-DFA0A04FC94B}">
              <ma14:wrappingTextBoxFlag xmlns="" xmlns:ma14="http://schemas.microsoft.com/office/mac/drawingml/2011/main" val="1"/>
            </a:ext>
          </a:extLst>
        </p:spPr>
        <p:txBody>
          <a:bodyPr wrap="square" lIns="46894" tIns="46894" rIns="46894" bIns="46894" anchor="ctr">
            <a:spAutoFit/>
          </a:bodyPr>
          <a:lstStyle>
            <a:lvl1pPr>
              <a:defRPr sz="3500" spc="-140">
                <a:solidFill>
                  <a:srgbClr val="FFFFFF"/>
                </a:solidFill>
                <a:latin typeface="ArialUnicodeMS"/>
                <a:ea typeface="ArialUnicodeMS"/>
                <a:cs typeface="ArialUnicodeMS"/>
                <a:sym typeface="ArialUnicodeMS"/>
              </a:defRPr>
            </a:lvl1pPr>
          </a:lstStyle>
          <a:p>
            <a:endParaRPr sz="3600" dirty="0">
              <a:solidFill>
                <a:schemeClr val="bg1"/>
              </a:solidFill>
              <a:latin typeface="Century Gothic" panose="020B0502020202020204" pitchFamily="34" charset="0"/>
              <a:ea typeface="ＭＳ Ｐゴシック" charset="-128"/>
              <a:cs typeface="ＭＳ Ｐゴシック" charset="-128"/>
            </a:endParaRPr>
          </a:p>
        </p:txBody>
      </p:sp>
      <p:sp>
        <p:nvSpPr>
          <p:cNvPr id="10" name="TextBox 13"/>
          <p:cNvSpPr txBox="1"/>
          <p:nvPr/>
        </p:nvSpPr>
        <p:spPr>
          <a:xfrm>
            <a:off x="4499892" y="8132981"/>
            <a:ext cx="2123376" cy="398699"/>
          </a:xfrm>
          <a:prstGeom prst="rect">
            <a:avLst/>
          </a:prstGeom>
          <a:noFill/>
        </p:spPr>
        <p:txBody>
          <a:bodyPr wrap="square" rtlCol="0">
            <a:spAutoFit/>
          </a:bodyPr>
          <a:lstStyle/>
          <a:p>
            <a:r>
              <a:rPr lang="en-US" sz="1991" b="1" dirty="0">
                <a:solidFill>
                  <a:srgbClr val="53585F"/>
                </a:solidFill>
                <a:latin typeface="+mj-lt"/>
              </a:rPr>
              <a:t>Ram</a:t>
            </a:r>
            <a:r>
              <a:rPr lang="es-ES" sz="1991" b="1" dirty="0">
                <a:solidFill>
                  <a:srgbClr val="53585F"/>
                </a:solidFill>
                <a:latin typeface="+mj-lt"/>
              </a:rPr>
              <a:t>ón Martín</a:t>
            </a:r>
            <a:endParaRPr lang="en-US" sz="1991" b="1" dirty="0">
              <a:solidFill>
                <a:srgbClr val="53585F"/>
              </a:solidFill>
              <a:latin typeface="+mj-lt"/>
            </a:endParaRPr>
          </a:p>
        </p:txBody>
      </p:sp>
      <p:sp>
        <p:nvSpPr>
          <p:cNvPr id="11" name="TextBox 14"/>
          <p:cNvSpPr txBox="1"/>
          <p:nvPr/>
        </p:nvSpPr>
        <p:spPr>
          <a:xfrm>
            <a:off x="5028963" y="8529908"/>
            <a:ext cx="1098972" cy="267446"/>
          </a:xfrm>
          <a:prstGeom prst="rect">
            <a:avLst/>
          </a:prstGeom>
          <a:noFill/>
        </p:spPr>
        <p:txBody>
          <a:bodyPr wrap="square" rtlCol="0">
            <a:spAutoFit/>
          </a:bodyPr>
          <a:lstStyle/>
          <a:p>
            <a:r>
              <a:rPr lang="en-US" sz="1138" i="1" dirty="0">
                <a:solidFill>
                  <a:srgbClr val="53585F"/>
                </a:solidFill>
              </a:rPr>
              <a:t>Anterior</a:t>
            </a:r>
          </a:p>
        </p:txBody>
      </p:sp>
      <p:sp>
        <p:nvSpPr>
          <p:cNvPr id="12" name="TextBox 15"/>
          <p:cNvSpPr txBox="1"/>
          <p:nvPr/>
        </p:nvSpPr>
        <p:spPr>
          <a:xfrm>
            <a:off x="7260258" y="8172878"/>
            <a:ext cx="2539018" cy="398699"/>
          </a:xfrm>
          <a:prstGeom prst="rect">
            <a:avLst/>
          </a:prstGeom>
          <a:noFill/>
        </p:spPr>
        <p:txBody>
          <a:bodyPr wrap="square" rtlCol="0">
            <a:spAutoFit/>
          </a:bodyPr>
          <a:lstStyle/>
          <a:p>
            <a:r>
              <a:rPr lang="en-US" sz="1991" b="1" dirty="0">
                <a:solidFill>
                  <a:srgbClr val="53585F"/>
                </a:solidFill>
                <a:latin typeface="+mj-lt"/>
              </a:rPr>
              <a:t>Mois</a:t>
            </a:r>
            <a:r>
              <a:rPr lang="es-ES" sz="1991" b="1" dirty="0">
                <a:solidFill>
                  <a:srgbClr val="53585F"/>
                </a:solidFill>
                <a:latin typeface="+mj-lt"/>
              </a:rPr>
              <a:t>és Menéndez</a:t>
            </a:r>
            <a:endParaRPr lang="en-US" sz="1991" b="1" dirty="0">
              <a:solidFill>
                <a:srgbClr val="53585F"/>
              </a:solidFill>
              <a:latin typeface="+mj-lt"/>
            </a:endParaRPr>
          </a:p>
        </p:txBody>
      </p:sp>
      <p:sp>
        <p:nvSpPr>
          <p:cNvPr id="13" name="TextBox 16"/>
          <p:cNvSpPr txBox="1"/>
          <p:nvPr/>
        </p:nvSpPr>
        <p:spPr>
          <a:xfrm>
            <a:off x="8036981" y="8850312"/>
            <a:ext cx="1179108" cy="267446"/>
          </a:xfrm>
          <a:prstGeom prst="rect">
            <a:avLst/>
          </a:prstGeom>
          <a:noFill/>
        </p:spPr>
        <p:txBody>
          <a:bodyPr wrap="square" rtlCol="0">
            <a:spAutoFit/>
          </a:bodyPr>
          <a:lstStyle/>
          <a:p>
            <a:r>
              <a:rPr lang="en-US" sz="1138" i="1" dirty="0">
                <a:solidFill>
                  <a:srgbClr val="53585F"/>
                </a:solidFill>
              </a:rPr>
              <a:t>Anterior</a:t>
            </a:r>
          </a:p>
        </p:txBody>
      </p:sp>
      <p:sp>
        <p:nvSpPr>
          <p:cNvPr id="14" name="TextBox 17"/>
          <p:cNvSpPr txBox="1"/>
          <p:nvPr/>
        </p:nvSpPr>
        <p:spPr>
          <a:xfrm>
            <a:off x="9986020" y="8177321"/>
            <a:ext cx="2573934" cy="398699"/>
          </a:xfrm>
          <a:prstGeom prst="rect">
            <a:avLst/>
          </a:prstGeom>
          <a:noFill/>
        </p:spPr>
        <p:txBody>
          <a:bodyPr wrap="square" rtlCol="0">
            <a:spAutoFit/>
          </a:bodyPr>
          <a:lstStyle/>
          <a:p>
            <a:r>
              <a:rPr lang="en-US" sz="1991" b="1" dirty="0">
                <a:solidFill>
                  <a:srgbClr val="53585F"/>
                </a:solidFill>
                <a:latin typeface="+mj-lt"/>
              </a:rPr>
              <a:t>Victor Hugo Alonso</a:t>
            </a:r>
          </a:p>
        </p:txBody>
      </p:sp>
      <p:sp>
        <p:nvSpPr>
          <p:cNvPr id="16" name="Text Placeholder 4"/>
          <p:cNvSpPr txBox="1">
            <a:spLocks/>
          </p:cNvSpPr>
          <p:nvPr/>
        </p:nvSpPr>
        <p:spPr>
          <a:xfrm>
            <a:off x="3806844" y="8685865"/>
            <a:ext cx="3088794" cy="560718"/>
          </a:xfrm>
          <a:prstGeom prst="rect">
            <a:avLst/>
          </a:prstGeom>
        </p:spPr>
        <p:txBody>
          <a:bodyPr>
            <a:noAutofit/>
          </a:bodyPr>
          <a:lstStyle>
            <a:lvl1pPr marL="0" indent="0" algn="just" defTabSz="685800" rtl="0" eaLnBrk="1" latinLnBrk="0" hangingPunct="1">
              <a:lnSpc>
                <a:spcPct val="100000"/>
              </a:lnSpc>
              <a:spcBef>
                <a:spcPts val="0"/>
              </a:spcBef>
              <a:buFont typeface="Arial" panose="020B0604020202020204" pitchFamily="34" charset="0"/>
              <a:buNone/>
              <a:defRPr sz="1000" b="0" kern="1200">
                <a:solidFill>
                  <a:schemeClr val="tx2"/>
                </a:solidFill>
                <a:latin typeface="+mj-lt"/>
                <a:ea typeface="+mn-ea"/>
                <a:cs typeface="+mn-cs"/>
              </a:defRPr>
            </a:lvl1pPr>
            <a:lvl2pPr marL="0" indent="0" algn="l" defTabSz="685800" rtl="0" eaLnBrk="1" latinLnBrk="0" hangingPunct="1">
              <a:lnSpc>
                <a:spcPct val="90000"/>
              </a:lnSpc>
              <a:spcBef>
                <a:spcPts val="0"/>
              </a:spcBef>
              <a:buFont typeface="Arial" panose="020B0604020202020204" pitchFamily="34" charset="0"/>
              <a:buNone/>
              <a:defRPr sz="1100" kern="1200">
                <a:solidFill>
                  <a:schemeClr val="tx2"/>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n-US" sz="1493" dirty="0">
                <a:solidFill>
                  <a:srgbClr val="53585F"/>
                </a:solidFill>
                <a:latin typeface="+mn-lt"/>
              </a:rPr>
              <a:t>Subdirector General de BMN</a:t>
            </a:r>
          </a:p>
          <a:p>
            <a:pPr algn="ctr"/>
            <a:r>
              <a:rPr lang="en-US" sz="1493" dirty="0">
                <a:solidFill>
                  <a:srgbClr val="53585F"/>
                </a:solidFill>
                <a:latin typeface="+mn-lt"/>
              </a:rPr>
              <a:t>Director General Caja Granada</a:t>
            </a:r>
          </a:p>
          <a:p>
            <a:pPr algn="ctr"/>
            <a:endParaRPr lang="en-US" sz="1820" dirty="0">
              <a:solidFill>
                <a:schemeClr val="bg1"/>
              </a:solidFill>
              <a:latin typeface="+mn-lt"/>
            </a:endParaRPr>
          </a:p>
        </p:txBody>
      </p:sp>
      <p:sp>
        <p:nvSpPr>
          <p:cNvPr id="17" name="Text Placeholder 4"/>
          <p:cNvSpPr txBox="1">
            <a:spLocks/>
          </p:cNvSpPr>
          <p:nvPr/>
        </p:nvSpPr>
        <p:spPr>
          <a:xfrm>
            <a:off x="6671627" y="8996673"/>
            <a:ext cx="3515068" cy="560718"/>
          </a:xfrm>
          <a:prstGeom prst="rect">
            <a:avLst/>
          </a:prstGeom>
        </p:spPr>
        <p:txBody>
          <a:bodyPr>
            <a:noAutofit/>
          </a:bodyPr>
          <a:lstStyle>
            <a:lvl1pPr marL="0" indent="0" algn="just" defTabSz="685800" rtl="0" eaLnBrk="1" latinLnBrk="0" hangingPunct="1">
              <a:lnSpc>
                <a:spcPct val="100000"/>
              </a:lnSpc>
              <a:spcBef>
                <a:spcPts val="0"/>
              </a:spcBef>
              <a:buFont typeface="Arial" panose="020B0604020202020204" pitchFamily="34" charset="0"/>
              <a:buNone/>
              <a:defRPr sz="1000" b="0" kern="1200">
                <a:solidFill>
                  <a:schemeClr val="tx2"/>
                </a:solidFill>
                <a:latin typeface="+mj-lt"/>
                <a:ea typeface="+mn-ea"/>
                <a:cs typeface="+mn-cs"/>
              </a:defRPr>
            </a:lvl1pPr>
            <a:lvl2pPr marL="0" indent="0" algn="l" defTabSz="685800" rtl="0" eaLnBrk="1" latinLnBrk="0" hangingPunct="1">
              <a:lnSpc>
                <a:spcPct val="90000"/>
              </a:lnSpc>
              <a:spcBef>
                <a:spcPts val="0"/>
              </a:spcBef>
              <a:buFont typeface="Arial" panose="020B0604020202020204" pitchFamily="34" charset="0"/>
              <a:buNone/>
              <a:defRPr sz="1100" kern="1200">
                <a:solidFill>
                  <a:schemeClr val="tx2"/>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n-US" sz="1493" dirty="0">
                <a:solidFill>
                  <a:srgbClr val="53585F"/>
                </a:solidFill>
                <a:latin typeface="+mn-lt"/>
              </a:rPr>
              <a:t>Secretario General y Director</a:t>
            </a:r>
          </a:p>
          <a:p>
            <a:pPr algn="ctr"/>
            <a:r>
              <a:rPr lang="en-US" sz="1493" dirty="0">
                <a:solidFill>
                  <a:srgbClr val="53585F"/>
                </a:solidFill>
                <a:latin typeface="+mn-lt"/>
              </a:rPr>
              <a:t> Asesor</a:t>
            </a:r>
            <a:r>
              <a:rPr lang="es-ES" sz="1493" dirty="0">
                <a:solidFill>
                  <a:srgbClr val="53585F"/>
                </a:solidFill>
                <a:latin typeface="+mn-lt"/>
              </a:rPr>
              <a:t>ía Jurídica Banco Cooperativo Español (Grupo Caja Rural)</a:t>
            </a:r>
            <a:endParaRPr lang="en-US" sz="1493" dirty="0">
              <a:solidFill>
                <a:srgbClr val="53585F"/>
              </a:solidFill>
              <a:latin typeface="+mn-lt"/>
            </a:endParaRPr>
          </a:p>
        </p:txBody>
      </p:sp>
      <p:sp>
        <p:nvSpPr>
          <p:cNvPr id="20" name="TextBox 13"/>
          <p:cNvSpPr txBox="1"/>
          <p:nvPr/>
        </p:nvSpPr>
        <p:spPr>
          <a:xfrm>
            <a:off x="823423" y="4067758"/>
            <a:ext cx="2790635" cy="398699"/>
          </a:xfrm>
          <a:prstGeom prst="rect">
            <a:avLst/>
          </a:prstGeom>
          <a:noFill/>
        </p:spPr>
        <p:txBody>
          <a:bodyPr wrap="square" rtlCol="0">
            <a:spAutoFit/>
          </a:bodyPr>
          <a:lstStyle/>
          <a:p>
            <a:r>
              <a:rPr lang="es-ES" sz="1991" b="1" dirty="0">
                <a:solidFill>
                  <a:srgbClr val="00669E"/>
                </a:solidFill>
                <a:latin typeface="+mj-lt"/>
              </a:rPr>
              <a:t>Enrique Zarza</a:t>
            </a:r>
            <a:endParaRPr lang="en-US" sz="1991" b="1" dirty="0">
              <a:solidFill>
                <a:srgbClr val="00669E"/>
              </a:solidFill>
              <a:latin typeface="+mj-lt"/>
            </a:endParaRPr>
          </a:p>
        </p:txBody>
      </p:sp>
      <p:sp>
        <p:nvSpPr>
          <p:cNvPr id="21" name="Text Placeholder 4"/>
          <p:cNvSpPr txBox="1">
            <a:spLocks/>
          </p:cNvSpPr>
          <p:nvPr/>
        </p:nvSpPr>
        <p:spPr>
          <a:xfrm>
            <a:off x="619346" y="4408395"/>
            <a:ext cx="3528314" cy="560718"/>
          </a:xfrm>
          <a:prstGeom prst="rect">
            <a:avLst/>
          </a:prstGeom>
        </p:spPr>
        <p:txBody>
          <a:bodyPr>
            <a:noAutofit/>
          </a:bodyPr>
          <a:lstStyle>
            <a:lvl1pPr marL="0" indent="0" algn="just" defTabSz="685800" rtl="0" eaLnBrk="1" latinLnBrk="0" hangingPunct="1">
              <a:lnSpc>
                <a:spcPct val="100000"/>
              </a:lnSpc>
              <a:spcBef>
                <a:spcPts val="0"/>
              </a:spcBef>
              <a:buFont typeface="Arial" panose="020B0604020202020204" pitchFamily="34" charset="0"/>
              <a:buNone/>
              <a:defRPr sz="1000" b="0" kern="1200">
                <a:solidFill>
                  <a:schemeClr val="tx2"/>
                </a:solidFill>
                <a:latin typeface="+mj-lt"/>
                <a:ea typeface="+mn-ea"/>
                <a:cs typeface="+mn-cs"/>
              </a:defRPr>
            </a:lvl1pPr>
            <a:lvl2pPr marL="0" indent="0" algn="l" defTabSz="685800" rtl="0" eaLnBrk="1" latinLnBrk="0" hangingPunct="1">
              <a:lnSpc>
                <a:spcPct val="90000"/>
              </a:lnSpc>
              <a:spcBef>
                <a:spcPts val="0"/>
              </a:spcBef>
              <a:buFont typeface="Arial" panose="020B0604020202020204" pitchFamily="34" charset="0"/>
              <a:buNone/>
              <a:defRPr sz="1100" kern="1200">
                <a:solidFill>
                  <a:schemeClr val="tx2"/>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n-US" sz="1493" dirty="0">
                <a:solidFill>
                  <a:srgbClr val="00679F"/>
                </a:solidFill>
                <a:latin typeface="+mn-lt"/>
              </a:rPr>
              <a:t>Abogado</a:t>
            </a:r>
          </a:p>
          <a:p>
            <a:pPr algn="ctr"/>
            <a:r>
              <a:rPr lang="en-US" sz="1493" dirty="0">
                <a:solidFill>
                  <a:srgbClr val="00679F"/>
                </a:solidFill>
                <a:latin typeface="+mn-lt"/>
              </a:rPr>
              <a:t>Socio Fundador, CEO en Icired</a:t>
            </a:r>
          </a:p>
        </p:txBody>
      </p:sp>
      <p:sp>
        <p:nvSpPr>
          <p:cNvPr id="23" name="TextBox 13"/>
          <p:cNvSpPr txBox="1"/>
          <p:nvPr/>
        </p:nvSpPr>
        <p:spPr>
          <a:xfrm>
            <a:off x="6759250" y="4119991"/>
            <a:ext cx="2655740" cy="398699"/>
          </a:xfrm>
          <a:prstGeom prst="rect">
            <a:avLst/>
          </a:prstGeom>
          <a:noFill/>
        </p:spPr>
        <p:txBody>
          <a:bodyPr wrap="square" rtlCol="0">
            <a:spAutoFit/>
          </a:bodyPr>
          <a:lstStyle/>
          <a:p>
            <a:r>
              <a:rPr lang="es-ES" sz="1991" b="1" dirty="0">
                <a:solidFill>
                  <a:srgbClr val="00669E"/>
                </a:solidFill>
                <a:latin typeface="+mj-lt"/>
              </a:rPr>
              <a:t>Luigi Nazzaro</a:t>
            </a:r>
            <a:endParaRPr lang="en-US" sz="1991" b="1" dirty="0">
              <a:solidFill>
                <a:srgbClr val="00669E"/>
              </a:solidFill>
              <a:latin typeface="+mj-lt"/>
            </a:endParaRPr>
          </a:p>
        </p:txBody>
      </p:sp>
      <p:pic>
        <p:nvPicPr>
          <p:cNvPr id="24" name="Marcador de imagen 9"/>
          <p:cNvPicPr>
            <a:picLocks noChangeAspect="1"/>
          </p:cNvPicPr>
          <p:nvPr/>
        </p:nvPicPr>
        <p:blipFill rotWithShape="1">
          <a:blip r:embed="rId3" cstate="print">
            <a:extLst>
              <a:ext uri="{28A0092B-C50C-407E-A947-70E740481C1C}">
                <a14:useLocalDpi xmlns:a14="http://schemas.microsoft.com/office/drawing/2010/main" val="0"/>
              </a:ext>
            </a:extLst>
          </a:blip>
          <a:srcRect l="20753" t="11823" r="21204" b="30165"/>
          <a:stretch/>
        </p:blipFill>
        <p:spPr>
          <a:xfrm>
            <a:off x="7025053" y="1626157"/>
            <a:ext cx="2246269" cy="2421761"/>
          </a:xfrm>
          <a:prstGeom prst="decagon">
            <a:avLst/>
          </a:prstGeom>
          <a:ln w="28575">
            <a:solidFill>
              <a:srgbClr val="00669E">
                <a:alpha val="50196"/>
              </a:srgbClr>
            </a:solidFill>
          </a:ln>
        </p:spPr>
      </p:pic>
      <p:pic>
        <p:nvPicPr>
          <p:cNvPr id="25" name="Marcador de imagen 9"/>
          <p:cNvPicPr>
            <a:picLocks noChangeAspect="1"/>
          </p:cNvPicPr>
          <p:nvPr/>
        </p:nvPicPr>
        <p:blipFill rotWithShape="1">
          <a:blip r:embed="rId4" cstate="print">
            <a:extLst>
              <a:ext uri="{28A0092B-C50C-407E-A947-70E740481C1C}">
                <a14:useLocalDpi xmlns:a14="http://schemas.microsoft.com/office/drawing/2010/main" val="0"/>
              </a:ext>
            </a:extLst>
          </a:blip>
          <a:srcRect l="-1258" t="3344" r="28368" b="7117"/>
          <a:stretch/>
        </p:blipFill>
        <p:spPr>
          <a:xfrm>
            <a:off x="1112456" y="1529244"/>
            <a:ext cx="2287022" cy="2514746"/>
          </a:xfrm>
          <a:prstGeom prst="decagon">
            <a:avLst/>
          </a:prstGeom>
          <a:ln w="28575">
            <a:solidFill>
              <a:srgbClr val="00669E">
                <a:alpha val="50196"/>
              </a:srgbClr>
            </a:solidFill>
          </a:ln>
        </p:spPr>
      </p:pic>
      <p:sp>
        <p:nvSpPr>
          <p:cNvPr id="26" name="Text Placeholder 4"/>
          <p:cNvSpPr txBox="1">
            <a:spLocks/>
          </p:cNvSpPr>
          <p:nvPr/>
        </p:nvSpPr>
        <p:spPr>
          <a:xfrm>
            <a:off x="6910460" y="4445223"/>
            <a:ext cx="2725761" cy="560718"/>
          </a:xfrm>
          <a:prstGeom prst="rect">
            <a:avLst/>
          </a:prstGeom>
        </p:spPr>
        <p:txBody>
          <a:bodyPr>
            <a:noAutofit/>
          </a:bodyPr>
          <a:lstStyle>
            <a:lvl1pPr marL="0" indent="0" algn="just" defTabSz="685800" rtl="0" eaLnBrk="1" latinLnBrk="0" hangingPunct="1">
              <a:lnSpc>
                <a:spcPct val="100000"/>
              </a:lnSpc>
              <a:spcBef>
                <a:spcPts val="0"/>
              </a:spcBef>
              <a:buFont typeface="Arial" panose="020B0604020202020204" pitchFamily="34" charset="0"/>
              <a:buNone/>
              <a:defRPr sz="1000" b="0" kern="1200">
                <a:solidFill>
                  <a:schemeClr val="tx2"/>
                </a:solidFill>
                <a:latin typeface="+mj-lt"/>
                <a:ea typeface="+mn-ea"/>
                <a:cs typeface="+mn-cs"/>
              </a:defRPr>
            </a:lvl1pPr>
            <a:lvl2pPr marL="0" indent="0" algn="l" defTabSz="685800" rtl="0" eaLnBrk="1" latinLnBrk="0" hangingPunct="1">
              <a:lnSpc>
                <a:spcPct val="90000"/>
              </a:lnSpc>
              <a:spcBef>
                <a:spcPts val="0"/>
              </a:spcBef>
              <a:buFont typeface="Arial" panose="020B0604020202020204" pitchFamily="34" charset="0"/>
              <a:buNone/>
              <a:defRPr sz="1100" kern="1200">
                <a:solidFill>
                  <a:schemeClr val="tx2"/>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n-US" sz="1493" dirty="0">
                <a:solidFill>
                  <a:srgbClr val="00669E"/>
                </a:solidFill>
                <a:latin typeface="+mn-lt"/>
              </a:rPr>
              <a:t>Abogado</a:t>
            </a:r>
          </a:p>
          <a:p>
            <a:pPr algn="ctr"/>
            <a:r>
              <a:rPr lang="en-US" sz="1493" dirty="0">
                <a:solidFill>
                  <a:srgbClr val="00669E"/>
                </a:solidFill>
                <a:latin typeface="+mn-lt"/>
              </a:rPr>
              <a:t>Director Comercial en Icired</a:t>
            </a:r>
          </a:p>
        </p:txBody>
      </p:sp>
      <p:sp>
        <p:nvSpPr>
          <p:cNvPr id="28" name="Text Placeholder 4"/>
          <p:cNvSpPr txBox="1">
            <a:spLocks/>
          </p:cNvSpPr>
          <p:nvPr/>
        </p:nvSpPr>
        <p:spPr>
          <a:xfrm>
            <a:off x="963181" y="8475581"/>
            <a:ext cx="2725761" cy="560718"/>
          </a:xfrm>
          <a:prstGeom prst="rect">
            <a:avLst/>
          </a:prstGeom>
        </p:spPr>
        <p:txBody>
          <a:bodyPr>
            <a:noAutofit/>
          </a:bodyPr>
          <a:lstStyle>
            <a:lvl1pPr marL="0" indent="0" algn="just" defTabSz="685800" rtl="0" eaLnBrk="1" latinLnBrk="0" hangingPunct="1">
              <a:lnSpc>
                <a:spcPct val="100000"/>
              </a:lnSpc>
              <a:spcBef>
                <a:spcPts val="0"/>
              </a:spcBef>
              <a:buFont typeface="Arial" panose="020B0604020202020204" pitchFamily="34" charset="0"/>
              <a:buNone/>
              <a:defRPr sz="1000" b="0" kern="1200">
                <a:solidFill>
                  <a:schemeClr val="tx2"/>
                </a:solidFill>
                <a:latin typeface="+mj-lt"/>
                <a:ea typeface="+mn-ea"/>
                <a:cs typeface="+mn-cs"/>
              </a:defRPr>
            </a:lvl1pPr>
            <a:lvl2pPr marL="0" indent="0" algn="l" defTabSz="685800" rtl="0" eaLnBrk="1" latinLnBrk="0" hangingPunct="1">
              <a:lnSpc>
                <a:spcPct val="90000"/>
              </a:lnSpc>
              <a:spcBef>
                <a:spcPts val="0"/>
              </a:spcBef>
              <a:buFont typeface="Arial" panose="020B0604020202020204" pitchFamily="34" charset="0"/>
              <a:buNone/>
              <a:defRPr sz="1100" kern="1200">
                <a:solidFill>
                  <a:schemeClr val="tx2"/>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n-US" sz="1493" dirty="0">
                <a:solidFill>
                  <a:srgbClr val="53585F"/>
                </a:solidFill>
                <a:latin typeface="+mn-lt"/>
              </a:rPr>
              <a:t>Partner Everis</a:t>
            </a:r>
          </a:p>
          <a:p>
            <a:pPr algn="ctr"/>
            <a:endParaRPr lang="en-US" sz="1820" dirty="0">
              <a:solidFill>
                <a:schemeClr val="bg1"/>
              </a:solidFill>
              <a:latin typeface="+mn-lt"/>
            </a:endParaRPr>
          </a:p>
        </p:txBody>
      </p:sp>
      <p:pic>
        <p:nvPicPr>
          <p:cNvPr id="29" name="Marcador de imagen 6"/>
          <p:cNvPicPr>
            <a:picLocks noChangeAspect="1"/>
          </p:cNvPicPr>
          <p:nvPr/>
        </p:nvPicPr>
        <p:blipFill rotWithShape="1">
          <a:blip r:embed="rId5" cstate="print">
            <a:extLst>
              <a:ext uri="{28A0092B-C50C-407E-A947-70E740481C1C}">
                <a14:useLocalDpi xmlns:a14="http://schemas.microsoft.com/office/drawing/2010/main" val="0"/>
              </a:ext>
            </a:extLst>
          </a:blip>
          <a:srcRect l="26725" t="8543" r="19144" b="33874"/>
          <a:stretch/>
        </p:blipFill>
        <p:spPr>
          <a:xfrm>
            <a:off x="1056957" y="5483944"/>
            <a:ext cx="2342521" cy="2484656"/>
          </a:xfrm>
          <a:prstGeom prst="decagon">
            <a:avLst/>
          </a:prstGeom>
          <a:ln w="28575">
            <a:solidFill>
              <a:srgbClr val="53585F">
                <a:alpha val="50196"/>
              </a:srgbClr>
            </a:solidFill>
          </a:ln>
        </p:spPr>
      </p:pic>
      <p:sp>
        <p:nvSpPr>
          <p:cNvPr id="30" name="TextBox 13"/>
          <p:cNvSpPr txBox="1"/>
          <p:nvPr/>
        </p:nvSpPr>
        <p:spPr>
          <a:xfrm>
            <a:off x="1273221" y="8108053"/>
            <a:ext cx="2347207" cy="398699"/>
          </a:xfrm>
          <a:prstGeom prst="rect">
            <a:avLst/>
          </a:prstGeom>
          <a:noFill/>
        </p:spPr>
        <p:txBody>
          <a:bodyPr wrap="square" rtlCol="0">
            <a:spAutoFit/>
          </a:bodyPr>
          <a:lstStyle/>
          <a:p>
            <a:r>
              <a:rPr lang="en-US" sz="1991" b="1" dirty="0">
                <a:solidFill>
                  <a:srgbClr val="53585F"/>
                </a:solidFill>
                <a:latin typeface="+mj-lt"/>
              </a:rPr>
              <a:t>Oscar Del Barrio</a:t>
            </a:r>
          </a:p>
        </p:txBody>
      </p:sp>
      <p:pic>
        <p:nvPicPr>
          <p:cNvPr id="31" name="Imagen 30"/>
          <p:cNvPicPr>
            <a:picLocks noChangeAspect="1"/>
          </p:cNvPicPr>
          <p:nvPr/>
        </p:nvPicPr>
        <p:blipFill rotWithShape="1">
          <a:blip r:embed="rId6">
            <a:extLst>
              <a:ext uri="{28A0092B-C50C-407E-A947-70E740481C1C}">
                <a14:useLocalDpi xmlns:a14="http://schemas.microsoft.com/office/drawing/2010/main" val="0"/>
              </a:ext>
            </a:extLst>
          </a:blip>
          <a:srcRect l="11095" t="4792" r="14110" b="7806"/>
          <a:stretch/>
        </p:blipFill>
        <p:spPr>
          <a:xfrm>
            <a:off x="10135992" y="1662047"/>
            <a:ext cx="1987813" cy="2387932"/>
          </a:xfrm>
          <a:prstGeom prst="decagon">
            <a:avLst/>
          </a:prstGeom>
          <a:ln w="28575">
            <a:solidFill>
              <a:srgbClr val="00669E">
                <a:alpha val="50196"/>
              </a:srgbClr>
            </a:solidFill>
          </a:ln>
        </p:spPr>
      </p:pic>
      <p:pic>
        <p:nvPicPr>
          <p:cNvPr id="32" name="Imagen 31"/>
          <p:cNvPicPr>
            <a:picLocks noChangeAspect="1"/>
          </p:cNvPicPr>
          <p:nvPr/>
        </p:nvPicPr>
        <p:blipFill rotWithShape="1">
          <a:blip r:embed="rId7">
            <a:extLst>
              <a:ext uri="{28A0092B-C50C-407E-A947-70E740481C1C}">
                <a14:useLocalDpi xmlns:a14="http://schemas.microsoft.com/office/drawing/2010/main" val="0"/>
              </a:ext>
            </a:extLst>
          </a:blip>
          <a:srcRect t="1839" r="23748" b="1770"/>
          <a:stretch/>
        </p:blipFill>
        <p:spPr>
          <a:xfrm>
            <a:off x="7287621" y="5562530"/>
            <a:ext cx="2045076" cy="2505250"/>
          </a:xfrm>
          <a:prstGeom prst="decagon">
            <a:avLst/>
          </a:prstGeom>
          <a:ln w="28575">
            <a:solidFill>
              <a:srgbClr val="53585F">
                <a:alpha val="49804"/>
              </a:srgbClr>
            </a:solidFill>
          </a:ln>
        </p:spPr>
      </p:pic>
      <p:sp>
        <p:nvSpPr>
          <p:cNvPr id="34" name="Rectángulo 33"/>
          <p:cNvSpPr/>
          <p:nvPr/>
        </p:nvSpPr>
        <p:spPr>
          <a:xfrm>
            <a:off x="9751943" y="4045620"/>
            <a:ext cx="2808011" cy="398699"/>
          </a:xfrm>
          <a:prstGeom prst="rect">
            <a:avLst/>
          </a:prstGeom>
        </p:spPr>
        <p:txBody>
          <a:bodyPr wrap="square">
            <a:spAutoFit/>
          </a:bodyPr>
          <a:lstStyle/>
          <a:p>
            <a:r>
              <a:rPr lang="es-ES" sz="1991" b="1" dirty="0">
                <a:solidFill>
                  <a:srgbClr val="00669E"/>
                </a:solidFill>
                <a:latin typeface="+mj-lt"/>
              </a:rPr>
              <a:t>Rafael Rodríguez</a:t>
            </a:r>
            <a:endParaRPr lang="en-US" sz="1991" b="1" dirty="0">
              <a:solidFill>
                <a:srgbClr val="00669E"/>
              </a:solidFill>
              <a:latin typeface="+mj-lt"/>
            </a:endParaRPr>
          </a:p>
        </p:txBody>
      </p:sp>
      <p:sp>
        <p:nvSpPr>
          <p:cNvPr id="35" name="Rectángulo 34"/>
          <p:cNvSpPr/>
          <p:nvPr/>
        </p:nvSpPr>
        <p:spPr>
          <a:xfrm>
            <a:off x="9695051" y="4368510"/>
            <a:ext cx="2977755" cy="551818"/>
          </a:xfrm>
          <a:prstGeom prst="rect">
            <a:avLst/>
          </a:prstGeom>
        </p:spPr>
        <p:txBody>
          <a:bodyPr wrap="square">
            <a:spAutoFit/>
          </a:bodyPr>
          <a:lstStyle/>
          <a:p>
            <a:pPr algn="ctr"/>
            <a:r>
              <a:rPr lang="en-US" sz="1493" dirty="0">
                <a:solidFill>
                  <a:srgbClr val="00669E"/>
                </a:solidFill>
              </a:rPr>
              <a:t>Economista</a:t>
            </a:r>
          </a:p>
          <a:p>
            <a:pPr algn="ctr"/>
            <a:r>
              <a:rPr lang="en-US" sz="1493" dirty="0">
                <a:solidFill>
                  <a:srgbClr val="00669E"/>
                </a:solidFill>
              </a:rPr>
              <a:t>Director de Operaciones en Icired</a:t>
            </a:r>
          </a:p>
        </p:txBody>
      </p:sp>
      <p:pic>
        <p:nvPicPr>
          <p:cNvPr id="36" name="Imagen 35">
            <a:extLst>
              <a:ext uri="{FF2B5EF4-FFF2-40B4-BE49-F238E27FC236}">
                <a16:creationId xmlns:a16="http://schemas.microsoft.com/office/drawing/2014/main" id="{B84C63E1-F8E0-49A5-9194-6A32CE31139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228734" y="1529243"/>
            <a:ext cx="2172380" cy="2405916"/>
          </a:xfrm>
          <a:prstGeom prst="decagon">
            <a:avLst/>
          </a:prstGeom>
          <a:ln w="28575">
            <a:solidFill>
              <a:srgbClr val="00669E">
                <a:alpha val="50196"/>
              </a:srgbClr>
            </a:solidFill>
          </a:ln>
        </p:spPr>
      </p:pic>
      <p:sp>
        <p:nvSpPr>
          <p:cNvPr id="37" name="TextBox 13">
            <a:extLst>
              <a:ext uri="{FF2B5EF4-FFF2-40B4-BE49-F238E27FC236}">
                <a16:creationId xmlns:a16="http://schemas.microsoft.com/office/drawing/2014/main" id="{8A29C084-A94E-4667-8765-F5182B318D96}"/>
              </a:ext>
            </a:extLst>
          </p:cNvPr>
          <p:cNvSpPr txBox="1"/>
          <p:nvPr/>
        </p:nvSpPr>
        <p:spPr>
          <a:xfrm>
            <a:off x="3933466" y="4008065"/>
            <a:ext cx="2753081" cy="398699"/>
          </a:xfrm>
          <a:prstGeom prst="rect">
            <a:avLst/>
          </a:prstGeom>
          <a:noFill/>
        </p:spPr>
        <p:txBody>
          <a:bodyPr wrap="square" rtlCol="0">
            <a:spAutoFit/>
          </a:bodyPr>
          <a:lstStyle/>
          <a:p>
            <a:r>
              <a:rPr lang="es-ES" sz="1991" b="1" dirty="0">
                <a:solidFill>
                  <a:srgbClr val="00669E"/>
                </a:solidFill>
                <a:latin typeface="+mj-lt"/>
              </a:rPr>
              <a:t>Mariano De Mora </a:t>
            </a:r>
            <a:endParaRPr lang="en-US" sz="1991" b="1" dirty="0">
              <a:solidFill>
                <a:srgbClr val="00669E"/>
              </a:solidFill>
              <a:latin typeface="+mj-lt"/>
            </a:endParaRPr>
          </a:p>
        </p:txBody>
      </p:sp>
      <p:sp>
        <p:nvSpPr>
          <p:cNvPr id="38" name="Text Placeholder 4">
            <a:extLst>
              <a:ext uri="{FF2B5EF4-FFF2-40B4-BE49-F238E27FC236}">
                <a16:creationId xmlns:a16="http://schemas.microsoft.com/office/drawing/2014/main" id="{77CABB5C-CE24-47D5-A2E8-FA76678CDE8D}"/>
              </a:ext>
            </a:extLst>
          </p:cNvPr>
          <p:cNvSpPr txBox="1">
            <a:spLocks/>
          </p:cNvSpPr>
          <p:nvPr/>
        </p:nvSpPr>
        <p:spPr>
          <a:xfrm>
            <a:off x="3615840" y="4117676"/>
            <a:ext cx="3398165" cy="474886"/>
          </a:xfrm>
          <a:prstGeom prst="rect">
            <a:avLst/>
          </a:prstGeom>
        </p:spPr>
        <p:txBody>
          <a:bodyPr>
            <a:noAutofit/>
          </a:bodyPr>
          <a:lstStyle>
            <a:lvl1pPr marL="0" indent="0" algn="just" defTabSz="685800" rtl="0" eaLnBrk="1" latinLnBrk="0" hangingPunct="1">
              <a:lnSpc>
                <a:spcPct val="100000"/>
              </a:lnSpc>
              <a:spcBef>
                <a:spcPts val="0"/>
              </a:spcBef>
              <a:buFont typeface="Arial" panose="020B0604020202020204" pitchFamily="34" charset="0"/>
              <a:buNone/>
              <a:defRPr sz="1000" b="0" kern="1200">
                <a:solidFill>
                  <a:schemeClr val="tx2"/>
                </a:solidFill>
                <a:latin typeface="+mj-lt"/>
                <a:ea typeface="+mn-ea"/>
                <a:cs typeface="+mn-cs"/>
              </a:defRPr>
            </a:lvl1pPr>
            <a:lvl2pPr marL="0" indent="0" algn="l" defTabSz="685800" rtl="0" eaLnBrk="1" latinLnBrk="0" hangingPunct="1">
              <a:lnSpc>
                <a:spcPct val="90000"/>
              </a:lnSpc>
              <a:spcBef>
                <a:spcPts val="0"/>
              </a:spcBef>
              <a:buFont typeface="Arial" panose="020B0604020202020204" pitchFamily="34" charset="0"/>
              <a:buNone/>
              <a:defRPr sz="1100" kern="1200">
                <a:solidFill>
                  <a:schemeClr val="tx2"/>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endParaRPr lang="en-US" sz="1493" dirty="0">
              <a:solidFill>
                <a:srgbClr val="00679F"/>
              </a:solidFill>
              <a:latin typeface="+mn-lt"/>
            </a:endParaRPr>
          </a:p>
          <a:p>
            <a:pPr algn="ctr"/>
            <a:r>
              <a:rPr lang="en-US" sz="1493" dirty="0">
                <a:solidFill>
                  <a:srgbClr val="00679F"/>
                </a:solidFill>
                <a:latin typeface="+mn-lt"/>
              </a:rPr>
              <a:t>Anterior</a:t>
            </a:r>
          </a:p>
          <a:p>
            <a:pPr algn="ctr"/>
            <a:r>
              <a:rPr lang="en-US" sz="1493" dirty="0">
                <a:solidFill>
                  <a:srgbClr val="00679F"/>
                </a:solidFill>
                <a:latin typeface="+mn-lt"/>
              </a:rPr>
              <a:t>Head of Credit &amp; Risk Management</a:t>
            </a:r>
          </a:p>
          <a:p>
            <a:pPr algn="ctr"/>
            <a:r>
              <a:rPr lang="en-US" sz="1493" dirty="0">
                <a:solidFill>
                  <a:srgbClr val="00679F"/>
                </a:solidFill>
                <a:latin typeface="+mn-lt"/>
              </a:rPr>
              <a:t>of Vodafone</a:t>
            </a:r>
          </a:p>
        </p:txBody>
      </p:sp>
      <p:sp>
        <p:nvSpPr>
          <p:cNvPr id="4" name="CuadroTexto 3">
            <a:extLst>
              <a:ext uri="{FF2B5EF4-FFF2-40B4-BE49-F238E27FC236}">
                <a16:creationId xmlns:a16="http://schemas.microsoft.com/office/drawing/2014/main" id="{4633E594-84F6-460F-801A-F7873E5BF31E}"/>
              </a:ext>
            </a:extLst>
          </p:cNvPr>
          <p:cNvSpPr txBox="1"/>
          <p:nvPr/>
        </p:nvSpPr>
        <p:spPr>
          <a:xfrm>
            <a:off x="7787950" y="150784"/>
            <a:ext cx="4217931" cy="1055354"/>
          </a:xfrm>
          <a:prstGeom prst="rect">
            <a:avLst/>
          </a:prstGeom>
          <a:noFill/>
        </p:spPr>
        <p:txBody>
          <a:bodyPr wrap="square" rtlCol="0">
            <a:spAutoFit/>
          </a:bodyPr>
          <a:lstStyle/>
          <a:p>
            <a:r>
              <a:rPr lang="es-ES" sz="6258" u="sng" dirty="0">
                <a:solidFill>
                  <a:schemeClr val="bg1"/>
                </a:solidFill>
                <a:latin typeface="Impact" panose="020B0806030902050204" pitchFamily="34" charset="0"/>
              </a:rPr>
              <a:t>7. NOSOTROS</a:t>
            </a:r>
          </a:p>
        </p:txBody>
      </p:sp>
      <p:sp>
        <p:nvSpPr>
          <p:cNvPr id="40" name="Text Placeholder 4">
            <a:extLst>
              <a:ext uri="{FF2B5EF4-FFF2-40B4-BE49-F238E27FC236}">
                <a16:creationId xmlns:a16="http://schemas.microsoft.com/office/drawing/2014/main" id="{92FF4F24-DF0D-4EE6-B519-3A4E15B7ABFC}"/>
              </a:ext>
            </a:extLst>
          </p:cNvPr>
          <p:cNvSpPr txBox="1">
            <a:spLocks/>
          </p:cNvSpPr>
          <p:nvPr/>
        </p:nvSpPr>
        <p:spPr>
          <a:xfrm>
            <a:off x="6947280" y="8522702"/>
            <a:ext cx="2725761" cy="560718"/>
          </a:xfrm>
          <a:prstGeom prst="rect">
            <a:avLst/>
          </a:prstGeom>
        </p:spPr>
        <p:txBody>
          <a:bodyPr>
            <a:noAutofit/>
          </a:bodyPr>
          <a:lstStyle>
            <a:lvl1pPr marL="0" indent="0" algn="just" defTabSz="685800" rtl="0" eaLnBrk="1" latinLnBrk="0" hangingPunct="1">
              <a:lnSpc>
                <a:spcPct val="100000"/>
              </a:lnSpc>
              <a:spcBef>
                <a:spcPts val="0"/>
              </a:spcBef>
              <a:buFont typeface="Arial" panose="020B0604020202020204" pitchFamily="34" charset="0"/>
              <a:buNone/>
              <a:defRPr sz="1000" b="0" kern="1200">
                <a:solidFill>
                  <a:schemeClr val="tx2"/>
                </a:solidFill>
                <a:latin typeface="+mj-lt"/>
                <a:ea typeface="+mn-ea"/>
                <a:cs typeface="+mn-cs"/>
              </a:defRPr>
            </a:lvl1pPr>
            <a:lvl2pPr marL="0" indent="0" algn="l" defTabSz="685800" rtl="0" eaLnBrk="1" latinLnBrk="0" hangingPunct="1">
              <a:lnSpc>
                <a:spcPct val="90000"/>
              </a:lnSpc>
              <a:spcBef>
                <a:spcPts val="0"/>
              </a:spcBef>
              <a:buFont typeface="Arial" panose="020B0604020202020204" pitchFamily="34" charset="0"/>
              <a:buNone/>
              <a:defRPr sz="1100" kern="1200">
                <a:solidFill>
                  <a:schemeClr val="tx2"/>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n-US" sz="1493" dirty="0">
                <a:solidFill>
                  <a:srgbClr val="53585F"/>
                </a:solidFill>
                <a:latin typeface="+mn-lt"/>
              </a:rPr>
              <a:t>Partner Everis</a:t>
            </a:r>
          </a:p>
          <a:p>
            <a:pPr algn="ctr"/>
            <a:endParaRPr lang="en-US" sz="1820" dirty="0">
              <a:solidFill>
                <a:schemeClr val="bg1"/>
              </a:solidFill>
              <a:latin typeface="+mn-lt"/>
            </a:endParaRPr>
          </a:p>
        </p:txBody>
      </p:sp>
      <p:sp>
        <p:nvSpPr>
          <p:cNvPr id="43" name="Text Placeholder 4">
            <a:extLst>
              <a:ext uri="{FF2B5EF4-FFF2-40B4-BE49-F238E27FC236}">
                <a16:creationId xmlns:a16="http://schemas.microsoft.com/office/drawing/2014/main" id="{B59B6FDC-F6CD-4FA4-94E8-6A7F6CF2CB40}"/>
              </a:ext>
            </a:extLst>
          </p:cNvPr>
          <p:cNvSpPr txBox="1">
            <a:spLocks/>
          </p:cNvSpPr>
          <p:nvPr/>
        </p:nvSpPr>
        <p:spPr>
          <a:xfrm>
            <a:off x="9760691" y="8659041"/>
            <a:ext cx="2782248" cy="667802"/>
          </a:xfrm>
          <a:prstGeom prst="rect">
            <a:avLst/>
          </a:prstGeom>
        </p:spPr>
        <p:txBody>
          <a:bodyPr>
            <a:noAutofit/>
          </a:bodyPr>
          <a:lstStyle>
            <a:lvl1pPr marL="0" indent="0" algn="just" defTabSz="685800" rtl="0" eaLnBrk="1" latinLnBrk="0" hangingPunct="1">
              <a:lnSpc>
                <a:spcPct val="100000"/>
              </a:lnSpc>
              <a:spcBef>
                <a:spcPts val="0"/>
              </a:spcBef>
              <a:buFont typeface="Arial" panose="020B0604020202020204" pitchFamily="34" charset="0"/>
              <a:buNone/>
              <a:defRPr sz="1000" b="0" kern="1200">
                <a:solidFill>
                  <a:schemeClr val="tx2"/>
                </a:solidFill>
                <a:latin typeface="+mj-lt"/>
                <a:ea typeface="+mn-ea"/>
                <a:cs typeface="+mn-cs"/>
              </a:defRPr>
            </a:lvl1pPr>
            <a:lvl2pPr marL="0" indent="0" algn="l" defTabSz="685800" rtl="0" eaLnBrk="1" latinLnBrk="0" hangingPunct="1">
              <a:lnSpc>
                <a:spcPct val="90000"/>
              </a:lnSpc>
              <a:spcBef>
                <a:spcPts val="0"/>
              </a:spcBef>
              <a:buFont typeface="Arial" panose="020B0604020202020204" pitchFamily="34" charset="0"/>
              <a:buNone/>
              <a:defRPr sz="1100" kern="1200">
                <a:solidFill>
                  <a:schemeClr val="tx2"/>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defTabSz="650230"/>
            <a:r>
              <a:rPr lang="en-US" sz="1493" dirty="0">
                <a:solidFill>
                  <a:srgbClr val="53585F"/>
                </a:solidFill>
                <a:latin typeface="+mn-lt"/>
              </a:rPr>
              <a:t>Partner Everis</a:t>
            </a:r>
          </a:p>
          <a:p>
            <a:pPr algn="ctr"/>
            <a:endParaRPr lang="en-US" sz="2832" dirty="0">
              <a:solidFill>
                <a:srgbClr val="00669E"/>
              </a:solidFill>
              <a:latin typeface="+mn-lt"/>
            </a:endParaRPr>
          </a:p>
        </p:txBody>
      </p:sp>
      <p:pic>
        <p:nvPicPr>
          <p:cNvPr id="4098" name="Picture 2" descr="Resultado de imagen de victor hugo alonso everis">
            <a:extLst>
              <a:ext uri="{FF2B5EF4-FFF2-40B4-BE49-F238E27FC236}">
                <a16:creationId xmlns:a16="http://schemas.microsoft.com/office/drawing/2014/main" id="{48661670-B3B4-4504-9635-F0E36D79240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057202" y="5474800"/>
            <a:ext cx="2253453" cy="2632139"/>
          </a:xfrm>
          <a:prstGeom prst="decagon">
            <a:avLst/>
          </a:prstGeom>
          <a:noFill/>
          <a:ln w="28575">
            <a:solidFill>
              <a:schemeClr val="bg1">
                <a:lumMod val="50000"/>
              </a:schemeClr>
            </a:solidFill>
          </a:ln>
          <a:extLst>
            <a:ext uri="{909E8E84-426E-40DD-AFC4-6F175D3DCCD1}">
              <a14:hiddenFill xmlns:a14="http://schemas.microsoft.com/office/drawing/2010/main">
                <a:solidFill>
                  <a:srgbClr val="FFFFFF"/>
                </a:solidFill>
              </a14:hiddenFill>
            </a:ext>
          </a:extLst>
        </p:spPr>
      </p:pic>
      <p:sp>
        <p:nvSpPr>
          <p:cNvPr id="39" name="Shape 130">
            <a:extLst>
              <a:ext uri="{FF2B5EF4-FFF2-40B4-BE49-F238E27FC236}">
                <a16:creationId xmlns:a16="http://schemas.microsoft.com/office/drawing/2014/main" id="{5F029C3B-0F87-47C5-8584-DFF2469CEEC2}"/>
              </a:ext>
            </a:extLst>
          </p:cNvPr>
          <p:cNvSpPr/>
          <p:nvPr/>
        </p:nvSpPr>
        <p:spPr>
          <a:xfrm>
            <a:off x="4228731" y="390494"/>
            <a:ext cx="7479565" cy="726832"/>
          </a:xfrm>
          <a:prstGeom prst="rect">
            <a:avLst/>
          </a:prstGeom>
          <a:solidFill>
            <a:srgbClr val="75B0DD"/>
          </a:solidFill>
          <a:ln w="12700">
            <a:noFill/>
            <a:miter lim="400000"/>
          </a:ln>
          <a:effectLst>
            <a:outerShdw blurRad="50800" dist="63500" dir="2700000" algn="tl" rotWithShape="0">
              <a:prstClr val="black">
                <a:alpha val="40000"/>
              </a:prstClr>
            </a:outerShdw>
            <a:softEdge rad="31750"/>
          </a:effectLst>
        </p:spPr>
        <p:txBody>
          <a:bodyPr lIns="46893" tIns="46893" rIns="46893" bIns="46893" anchor="ctr"/>
          <a:lstStyle/>
          <a:p>
            <a:pPr>
              <a:defRPr sz="2400">
                <a:solidFill>
                  <a:srgbClr val="FFFFFF"/>
                </a:solidFill>
              </a:defRPr>
            </a:pPr>
            <a:endParaRPr sz="2215" dirty="0"/>
          </a:p>
        </p:txBody>
      </p:sp>
      <p:sp>
        <p:nvSpPr>
          <p:cNvPr id="41" name="Shape 133">
            <a:extLst>
              <a:ext uri="{FF2B5EF4-FFF2-40B4-BE49-F238E27FC236}">
                <a16:creationId xmlns:a16="http://schemas.microsoft.com/office/drawing/2014/main" id="{2B4E2BA6-A207-46FD-8EA6-2935E62980E3}"/>
              </a:ext>
            </a:extLst>
          </p:cNvPr>
          <p:cNvSpPr/>
          <p:nvPr/>
        </p:nvSpPr>
        <p:spPr>
          <a:xfrm>
            <a:off x="3637760" y="406671"/>
            <a:ext cx="8646402" cy="648700"/>
          </a:xfrm>
          <a:prstGeom prst="rect">
            <a:avLst/>
          </a:prstGeom>
          <a:ln w="12700">
            <a:miter lim="400000"/>
          </a:ln>
          <a:extLst>
            <a:ext uri="{C572A759-6A51-4108-AA02-DFA0A04FC94B}">
              <ma14:wrappingTextBoxFlag xmlns:ma14="http://schemas.microsoft.com/office/mac/drawingml/2011/main" xmlns="" val="1"/>
            </a:ext>
          </a:extLst>
        </p:spPr>
        <p:txBody>
          <a:bodyPr wrap="square" lIns="46893" tIns="46893" rIns="46893" bIns="46893" anchor="ctr">
            <a:spAutoFit/>
          </a:bodyPr>
          <a:lstStyle>
            <a:lvl1pPr>
              <a:defRPr sz="3500" spc="-140">
                <a:solidFill>
                  <a:srgbClr val="FFFFFF"/>
                </a:solidFill>
                <a:latin typeface="ArialUnicodeMS"/>
                <a:ea typeface="ArialUnicodeMS"/>
                <a:cs typeface="ArialUnicodeMS"/>
                <a:sym typeface="ArialUnicodeMS"/>
              </a:defRPr>
            </a:lvl1pPr>
          </a:lstStyle>
          <a:p>
            <a:r>
              <a:rPr lang="es-ES" sz="3600" dirty="0">
                <a:solidFill>
                  <a:schemeClr val="bg1"/>
                </a:solidFill>
                <a:latin typeface="Century Gothic" panose="020B0502020202020204" pitchFamily="34" charset="0"/>
                <a:ea typeface="ＭＳ Ｐゴシック" charset="-128"/>
              </a:rPr>
              <a:t>10. Equipo y Consejo asesor</a:t>
            </a:r>
            <a:endParaRPr sz="3600" dirty="0">
              <a:solidFill>
                <a:schemeClr val="bg1"/>
              </a:solidFill>
              <a:latin typeface="Century Gothic" panose="020B0502020202020204" pitchFamily="34" charset="0"/>
              <a:ea typeface="ＭＳ Ｐゴシック" charset="-128"/>
            </a:endParaRPr>
          </a:p>
        </p:txBody>
      </p:sp>
      <p:pic>
        <p:nvPicPr>
          <p:cNvPr id="42" name="pasted-image.pdf">
            <a:extLst>
              <a:ext uri="{FF2B5EF4-FFF2-40B4-BE49-F238E27FC236}">
                <a16:creationId xmlns:a16="http://schemas.microsoft.com/office/drawing/2014/main" id="{040D967E-210C-43C6-95E9-D010454FE722}"/>
              </a:ext>
            </a:extLst>
          </p:cNvPr>
          <p:cNvPicPr>
            <a:picLocks noChangeAspect="1"/>
          </p:cNvPicPr>
          <p:nvPr/>
        </p:nvPicPr>
        <p:blipFill>
          <a:blip r:embed="rId10" cstate="print">
            <a:extLst/>
          </a:blip>
          <a:stretch>
            <a:fillRect/>
          </a:stretch>
        </p:blipFill>
        <p:spPr>
          <a:xfrm>
            <a:off x="419167" y="294618"/>
            <a:ext cx="2087368" cy="727495"/>
          </a:xfrm>
          <a:prstGeom prst="rect">
            <a:avLst/>
          </a:prstGeom>
          <a:ln w="12700">
            <a:miter lim="400000"/>
          </a:ln>
        </p:spPr>
      </p:pic>
    </p:spTree>
    <p:extLst>
      <p:ext uri="{BB962C8B-B14F-4D97-AF65-F5344CB8AC3E}">
        <p14:creationId xmlns:p14="http://schemas.microsoft.com/office/powerpoint/2010/main" val="681927388"/>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esquinas redondeadas 1"/>
          <p:cNvSpPr/>
          <p:nvPr/>
        </p:nvSpPr>
        <p:spPr>
          <a:xfrm>
            <a:off x="933451" y="5727307"/>
            <a:ext cx="10306049" cy="3226193"/>
          </a:xfrm>
          <a:prstGeom prst="roundRect">
            <a:avLst/>
          </a:prstGeom>
          <a:solidFill>
            <a:srgbClr val="73AFDA">
              <a:alpha val="5098"/>
            </a:srgbClr>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s-ES" sz="2400" b="0" i="0" u="none" strike="noStrike" cap="none" spc="0" normalizeH="0" baseline="0" dirty="0">
              <a:ln>
                <a:noFill/>
              </a:ln>
              <a:solidFill>
                <a:srgbClr val="FFFFFF"/>
              </a:solidFill>
              <a:effectLst/>
              <a:uFillTx/>
              <a:latin typeface="+mn-lt"/>
              <a:ea typeface="+mn-ea"/>
              <a:cs typeface="+mn-cs"/>
              <a:sym typeface="Helvetica Light"/>
            </a:endParaRPr>
          </a:p>
        </p:txBody>
      </p:sp>
      <p:pic>
        <p:nvPicPr>
          <p:cNvPr id="21" name="6J-xEme4.png"/>
          <p:cNvPicPr>
            <a:picLocks noChangeAspect="1"/>
          </p:cNvPicPr>
          <p:nvPr/>
        </p:nvPicPr>
        <p:blipFill>
          <a:blip r:embed="rId2" cstate="print">
            <a:extLst>
              <a:ext uri="{BEBA8EAE-BF5A-486C-A8C5-ECC9F3942E4B}">
                <a14:imgProps xmlns:a14="http://schemas.microsoft.com/office/drawing/2010/main">
                  <a14:imgLayer r:embed="rId3">
                    <a14:imgEffect>
                      <a14:backgroundRemoval t="17993" b="65361" l="9792" r="99633"/>
                    </a14:imgEffect>
                  </a14:imgLayer>
                </a14:imgProps>
              </a:ext>
            </a:extLst>
          </a:blip>
          <a:srcRect t="17531" b="26240"/>
          <a:stretch>
            <a:fillRect/>
          </a:stretch>
        </p:blipFill>
        <p:spPr>
          <a:xfrm>
            <a:off x="-23879" y="2240461"/>
            <a:ext cx="5651374" cy="3443945"/>
          </a:xfrm>
          <a:prstGeom prst="rect">
            <a:avLst/>
          </a:prstGeom>
          <a:ln w="12700">
            <a:miter lim="400000"/>
          </a:ln>
        </p:spPr>
      </p:pic>
      <p:sp>
        <p:nvSpPr>
          <p:cNvPr id="22" name="CuadroTexto 21"/>
          <p:cNvSpPr txBox="1"/>
          <p:nvPr/>
        </p:nvSpPr>
        <p:spPr>
          <a:xfrm>
            <a:off x="1196791" y="7082985"/>
            <a:ext cx="10042709" cy="1843069"/>
          </a:xfrm>
          <a:prstGeom prst="rect">
            <a:avLst/>
          </a:prstGeom>
          <a:noFill/>
        </p:spPr>
        <p:txBody>
          <a:bodyPr wrap="square" rtlCol="0">
            <a:spAutoFit/>
          </a:bodyPr>
          <a:lstStyle/>
          <a:p>
            <a:pPr marL="650230" indent="-650230" algn="l" defTabSz="830849">
              <a:buClr>
                <a:srgbClr val="92D050"/>
              </a:buClr>
              <a:buFont typeface="Wingdings" panose="05000000000000000000" pitchFamily="2" charset="2"/>
              <a:buChar char="ü"/>
            </a:pPr>
            <a:r>
              <a:rPr lang="es-ES" sz="2844" dirty="0">
                <a:solidFill>
                  <a:srgbClr val="53585F"/>
                </a:solidFill>
                <a:latin typeface="Century Gothic" panose="020B0502020202020204" pitchFamily="34" charset="0"/>
              </a:rPr>
              <a:t>Consultoría estratégica</a:t>
            </a:r>
          </a:p>
          <a:p>
            <a:pPr marL="650230" indent="-650230" algn="l" defTabSz="830849">
              <a:buFont typeface="Wingdings" panose="05000000000000000000" pitchFamily="2" charset="2"/>
              <a:buChar char="ü"/>
            </a:pPr>
            <a:endParaRPr lang="es-ES" sz="2844" b="1" dirty="0">
              <a:solidFill>
                <a:srgbClr val="53585F"/>
              </a:solidFill>
              <a:latin typeface="Century Gothic" panose="020B0502020202020204" pitchFamily="34" charset="0"/>
            </a:endParaRPr>
          </a:p>
          <a:p>
            <a:pPr marL="650230" indent="-650230" algn="l" defTabSz="830849">
              <a:buClr>
                <a:srgbClr val="92D050"/>
              </a:buClr>
              <a:buFont typeface="Wingdings" panose="05000000000000000000" pitchFamily="2" charset="2"/>
              <a:buChar char="ü"/>
            </a:pPr>
            <a:r>
              <a:rPr lang="es-ES" sz="2844" dirty="0">
                <a:solidFill>
                  <a:srgbClr val="53585F"/>
                </a:solidFill>
                <a:latin typeface="Century Gothic" panose="020B0502020202020204" pitchFamily="34" charset="0"/>
              </a:rPr>
              <a:t>Tecnología (BPO Para la escalabilidad del negocio)</a:t>
            </a:r>
          </a:p>
          <a:p>
            <a:pPr algn="l" defTabSz="830849"/>
            <a:endParaRPr lang="es-ES" sz="2844" b="1" dirty="0">
              <a:solidFill>
                <a:srgbClr val="53585F"/>
              </a:solidFill>
              <a:latin typeface="Century Gothic" panose="020B0502020202020204" pitchFamily="34" charset="0"/>
            </a:endParaRPr>
          </a:p>
        </p:txBody>
      </p:sp>
      <p:pic>
        <p:nvPicPr>
          <p:cNvPr id="23" name="pasted-image.pdf"/>
          <p:cNvPicPr>
            <a:picLocks noChangeAspect="1"/>
          </p:cNvPicPr>
          <p:nvPr/>
        </p:nvPicPr>
        <p:blipFill>
          <a:blip r:embed="rId4">
            <a:extLst/>
          </a:blip>
          <a:stretch>
            <a:fillRect/>
          </a:stretch>
        </p:blipFill>
        <p:spPr>
          <a:xfrm>
            <a:off x="6675177" y="2642431"/>
            <a:ext cx="4273135" cy="1810972"/>
          </a:xfrm>
          <a:prstGeom prst="rect">
            <a:avLst/>
          </a:prstGeom>
          <a:ln w="12700">
            <a:miter lim="400000"/>
          </a:ln>
        </p:spPr>
      </p:pic>
      <p:pic>
        <p:nvPicPr>
          <p:cNvPr id="24" name="Imagen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31987" y="3336167"/>
            <a:ext cx="1413990" cy="1413990"/>
          </a:xfrm>
          <a:prstGeom prst="rect">
            <a:avLst/>
          </a:prstGeom>
        </p:spPr>
      </p:pic>
      <p:sp>
        <p:nvSpPr>
          <p:cNvPr id="29" name="Shape 130"/>
          <p:cNvSpPr/>
          <p:nvPr/>
        </p:nvSpPr>
        <p:spPr>
          <a:xfrm>
            <a:off x="3510718" y="390494"/>
            <a:ext cx="8900487" cy="726832"/>
          </a:xfrm>
          <a:prstGeom prst="rect">
            <a:avLst/>
          </a:prstGeom>
          <a:solidFill>
            <a:srgbClr val="75B0DD"/>
          </a:solidFill>
          <a:ln w="12700">
            <a:noFill/>
            <a:miter lim="400000"/>
          </a:ln>
          <a:effectLst>
            <a:outerShdw blurRad="50800" dist="63500" dir="2700000" algn="tl" rotWithShape="0">
              <a:prstClr val="black">
                <a:alpha val="40000"/>
              </a:prstClr>
            </a:outerShdw>
            <a:softEdge rad="31750"/>
          </a:effectLst>
        </p:spPr>
        <p:txBody>
          <a:bodyPr lIns="46893" tIns="46893" rIns="46893" bIns="46893" anchor="ctr"/>
          <a:lstStyle/>
          <a:p>
            <a:pPr>
              <a:defRPr sz="2400">
                <a:solidFill>
                  <a:srgbClr val="FFFFFF"/>
                </a:solidFill>
              </a:defRPr>
            </a:pPr>
            <a:endParaRPr sz="2215" dirty="0"/>
          </a:p>
        </p:txBody>
      </p:sp>
      <p:sp>
        <p:nvSpPr>
          <p:cNvPr id="31" name="Shape 133"/>
          <p:cNvSpPr/>
          <p:nvPr/>
        </p:nvSpPr>
        <p:spPr>
          <a:xfrm>
            <a:off x="3637760" y="406671"/>
            <a:ext cx="8646402" cy="648700"/>
          </a:xfrm>
          <a:prstGeom prst="rect">
            <a:avLst/>
          </a:prstGeom>
          <a:ln w="12700">
            <a:miter lim="400000"/>
          </a:ln>
          <a:extLst>
            <a:ext uri="{C572A759-6A51-4108-AA02-DFA0A04FC94B}">
              <ma14:wrappingTextBoxFlag xmlns="" xmlns:ma14="http://schemas.microsoft.com/office/mac/drawingml/2011/main" val="1"/>
            </a:ext>
          </a:extLst>
        </p:spPr>
        <p:txBody>
          <a:bodyPr wrap="square" lIns="46893" tIns="46893" rIns="46893" bIns="46893" anchor="ctr">
            <a:spAutoFit/>
          </a:bodyPr>
          <a:lstStyle>
            <a:lvl1pPr>
              <a:defRPr sz="3500" spc="-140">
                <a:solidFill>
                  <a:srgbClr val="FFFFFF"/>
                </a:solidFill>
                <a:latin typeface="ArialUnicodeMS"/>
                <a:ea typeface="ArialUnicodeMS"/>
                <a:cs typeface="ArialUnicodeMS"/>
                <a:sym typeface="ArialUnicodeMS"/>
              </a:defRPr>
            </a:lvl1pPr>
          </a:lstStyle>
          <a:p>
            <a:r>
              <a:rPr lang="es-ES" sz="3600" dirty="0">
                <a:solidFill>
                  <a:schemeClr val="bg1"/>
                </a:solidFill>
                <a:latin typeface="Century Gothic" panose="020B0502020202020204" pitchFamily="34" charset="0"/>
                <a:ea typeface="ＭＳ Ｐゴシック" charset="-128"/>
              </a:rPr>
              <a:t>11. Hitos de negocio: Everis</a:t>
            </a:r>
          </a:p>
        </p:txBody>
      </p:sp>
      <p:sp>
        <p:nvSpPr>
          <p:cNvPr id="3" name="Rectángulo 2">
            <a:extLst>
              <a:ext uri="{FF2B5EF4-FFF2-40B4-BE49-F238E27FC236}">
                <a16:creationId xmlns:a16="http://schemas.microsoft.com/office/drawing/2014/main" id="{10E789BF-6DF6-4BDA-AE68-D197AA378BF6}"/>
              </a:ext>
            </a:extLst>
          </p:cNvPr>
          <p:cNvSpPr/>
          <p:nvPr/>
        </p:nvSpPr>
        <p:spPr>
          <a:xfrm>
            <a:off x="1479550" y="5914936"/>
            <a:ext cx="9032962" cy="646331"/>
          </a:xfrm>
          <a:prstGeom prst="rect">
            <a:avLst/>
          </a:prstGeom>
        </p:spPr>
        <p:txBody>
          <a:bodyPr wrap="square">
            <a:spAutoFit/>
          </a:bodyPr>
          <a:lstStyle/>
          <a:p>
            <a:r>
              <a:rPr lang="es-ES" b="1" u="sng" dirty="0">
                <a:solidFill>
                  <a:schemeClr val="bg2">
                    <a:lumMod val="25000"/>
                  </a:schemeClr>
                </a:solidFill>
                <a:latin typeface="Century Gothic" panose="020B0502020202020204" pitchFamily="34" charset="0"/>
              </a:rPr>
              <a:t>ALIANZA ESTRATÉGICA ICIRED Y EVERIS</a:t>
            </a:r>
          </a:p>
        </p:txBody>
      </p:sp>
      <p:pic>
        <p:nvPicPr>
          <p:cNvPr id="11" name="pasted-image.pdf">
            <a:extLst>
              <a:ext uri="{FF2B5EF4-FFF2-40B4-BE49-F238E27FC236}">
                <a16:creationId xmlns:a16="http://schemas.microsoft.com/office/drawing/2014/main" id="{526B9A47-2DBA-4747-989C-51A5AF9A6A47}"/>
              </a:ext>
            </a:extLst>
          </p:cNvPr>
          <p:cNvPicPr>
            <a:picLocks noChangeAspect="1"/>
          </p:cNvPicPr>
          <p:nvPr/>
        </p:nvPicPr>
        <p:blipFill>
          <a:blip r:embed="rId4" cstate="print">
            <a:extLst/>
          </a:blip>
          <a:stretch>
            <a:fillRect/>
          </a:stretch>
        </p:blipFill>
        <p:spPr>
          <a:xfrm>
            <a:off x="419167" y="294618"/>
            <a:ext cx="2087368" cy="727495"/>
          </a:xfrm>
          <a:prstGeom prst="rect">
            <a:avLst/>
          </a:prstGeom>
          <a:ln w="12700">
            <a:miter lim="400000"/>
          </a:ln>
        </p:spPr>
      </p:pic>
      <p:pic>
        <p:nvPicPr>
          <p:cNvPr id="12" name="Picture 2" descr="Resultado de imagen de everis">
            <a:extLst>
              <a:ext uri="{FF2B5EF4-FFF2-40B4-BE49-F238E27FC236}">
                <a16:creationId xmlns:a16="http://schemas.microsoft.com/office/drawing/2014/main" id="{B0DC75BC-4A93-4538-8D2A-A41F79B5A4F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640299" y="8578418"/>
            <a:ext cx="2018011" cy="153609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0" descr="Resultado de imagen de einforma">
            <a:extLst>
              <a:ext uri="{FF2B5EF4-FFF2-40B4-BE49-F238E27FC236}">
                <a16:creationId xmlns:a16="http://schemas.microsoft.com/office/drawing/2014/main" id="{C3CD1387-5853-4B6F-B7D0-B9B759D0008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 y="8970155"/>
            <a:ext cx="1954213" cy="716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0386149"/>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hape 130"/>
          <p:cNvSpPr/>
          <p:nvPr/>
        </p:nvSpPr>
        <p:spPr>
          <a:xfrm>
            <a:off x="3510718" y="406670"/>
            <a:ext cx="9494082" cy="710655"/>
          </a:xfrm>
          <a:prstGeom prst="rect">
            <a:avLst/>
          </a:prstGeom>
          <a:solidFill>
            <a:srgbClr val="75B0DD"/>
          </a:solidFill>
          <a:ln w="12700">
            <a:noFill/>
            <a:miter lim="400000"/>
          </a:ln>
          <a:effectLst>
            <a:outerShdw blurRad="50800" dist="63500" dir="2700000" algn="tl" rotWithShape="0">
              <a:prstClr val="black">
                <a:alpha val="40000"/>
              </a:prstClr>
            </a:outerShdw>
            <a:softEdge rad="31750"/>
          </a:effectLst>
        </p:spPr>
        <p:txBody>
          <a:bodyPr lIns="46893" tIns="46893" rIns="46893" bIns="46893" anchor="ctr"/>
          <a:lstStyle/>
          <a:p>
            <a:pPr>
              <a:defRPr sz="2400">
                <a:solidFill>
                  <a:srgbClr val="FFFFFF"/>
                </a:solidFill>
              </a:defRPr>
            </a:pPr>
            <a:endParaRPr sz="2215" dirty="0"/>
          </a:p>
        </p:txBody>
      </p:sp>
      <p:sp>
        <p:nvSpPr>
          <p:cNvPr id="31" name="Shape 133"/>
          <p:cNvSpPr/>
          <p:nvPr/>
        </p:nvSpPr>
        <p:spPr>
          <a:xfrm>
            <a:off x="3637760" y="406671"/>
            <a:ext cx="8646402" cy="648700"/>
          </a:xfrm>
          <a:prstGeom prst="rect">
            <a:avLst/>
          </a:prstGeom>
          <a:ln w="12700">
            <a:miter lim="400000"/>
          </a:ln>
          <a:extLst>
            <a:ext uri="{C572A759-6A51-4108-AA02-DFA0A04FC94B}">
              <ma14:wrappingTextBoxFlag xmlns:ma14="http://schemas.microsoft.com/office/mac/drawingml/2011/main" xmlns="" val="1"/>
            </a:ext>
          </a:extLst>
        </p:spPr>
        <p:txBody>
          <a:bodyPr wrap="square" lIns="46893" tIns="46893" rIns="46893" bIns="46893" anchor="ctr">
            <a:spAutoFit/>
          </a:bodyPr>
          <a:lstStyle>
            <a:lvl1pPr>
              <a:defRPr sz="3500" spc="-140">
                <a:solidFill>
                  <a:srgbClr val="FFFFFF"/>
                </a:solidFill>
                <a:latin typeface="ArialUnicodeMS"/>
                <a:ea typeface="ArialUnicodeMS"/>
                <a:cs typeface="ArialUnicodeMS"/>
                <a:sym typeface="ArialUnicodeMS"/>
              </a:defRPr>
            </a:lvl1pPr>
          </a:lstStyle>
          <a:p>
            <a:r>
              <a:rPr lang="es-ES" sz="3600" dirty="0">
                <a:solidFill>
                  <a:schemeClr val="bg1"/>
                </a:solidFill>
                <a:latin typeface="Century Gothic" panose="020B0502020202020204" pitchFamily="34" charset="0"/>
                <a:ea typeface="ＭＳ Ｐゴシック" charset="-128"/>
              </a:rPr>
              <a:t>12. Hitos de negocio: eInforma</a:t>
            </a:r>
          </a:p>
        </p:txBody>
      </p:sp>
      <p:pic>
        <p:nvPicPr>
          <p:cNvPr id="28" name="pasted-image.pdf"/>
          <p:cNvPicPr>
            <a:picLocks noChangeAspect="1"/>
          </p:cNvPicPr>
          <p:nvPr/>
        </p:nvPicPr>
        <p:blipFill>
          <a:blip r:embed="rId2">
            <a:extLst/>
          </a:blip>
          <a:stretch>
            <a:fillRect/>
          </a:stretch>
        </p:blipFill>
        <p:spPr>
          <a:xfrm>
            <a:off x="7475277" y="2438400"/>
            <a:ext cx="4136585" cy="1753102"/>
          </a:xfrm>
          <a:prstGeom prst="rect">
            <a:avLst/>
          </a:prstGeom>
          <a:ln w="12700">
            <a:miter lim="400000"/>
          </a:ln>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3437" y="3037750"/>
            <a:ext cx="1517619" cy="1517619"/>
          </a:xfrm>
          <a:prstGeom prst="rect">
            <a:avLst/>
          </a:prstGeom>
        </p:spPr>
      </p:pic>
      <p:pic>
        <p:nvPicPr>
          <p:cNvPr id="11" name="Imagen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8738" y="2510965"/>
            <a:ext cx="5372673" cy="2222179"/>
          </a:xfrm>
          <a:prstGeom prst="rect">
            <a:avLst/>
          </a:prstGeom>
        </p:spPr>
      </p:pic>
      <p:sp>
        <p:nvSpPr>
          <p:cNvPr id="13" name="Rectángulo: esquinas redondeadas 12">
            <a:extLst>
              <a:ext uri="{FF2B5EF4-FFF2-40B4-BE49-F238E27FC236}">
                <a16:creationId xmlns:a16="http://schemas.microsoft.com/office/drawing/2014/main" id="{6BDE8366-6AD5-4617-9F0E-D1E4F7468951}"/>
              </a:ext>
            </a:extLst>
          </p:cNvPr>
          <p:cNvSpPr/>
          <p:nvPr/>
        </p:nvSpPr>
        <p:spPr>
          <a:xfrm>
            <a:off x="1295401" y="5818942"/>
            <a:ext cx="10306049" cy="3226193"/>
          </a:xfrm>
          <a:prstGeom prst="roundRect">
            <a:avLst/>
          </a:prstGeom>
          <a:solidFill>
            <a:srgbClr val="73AFDA">
              <a:alpha val="5098"/>
            </a:srgbClr>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s-ES"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4" name="CuadroTexto 13">
            <a:extLst>
              <a:ext uri="{FF2B5EF4-FFF2-40B4-BE49-F238E27FC236}">
                <a16:creationId xmlns:a16="http://schemas.microsoft.com/office/drawing/2014/main" id="{EE856076-8347-4A61-8562-3AB90D1C5F03}"/>
              </a:ext>
            </a:extLst>
          </p:cNvPr>
          <p:cNvSpPr txBox="1"/>
          <p:nvPr/>
        </p:nvSpPr>
        <p:spPr>
          <a:xfrm>
            <a:off x="1406341" y="6701985"/>
            <a:ext cx="10195109" cy="2718436"/>
          </a:xfrm>
          <a:prstGeom prst="rect">
            <a:avLst/>
          </a:prstGeom>
          <a:noFill/>
        </p:spPr>
        <p:txBody>
          <a:bodyPr wrap="square" rtlCol="0">
            <a:spAutoFit/>
          </a:bodyPr>
          <a:lstStyle/>
          <a:p>
            <a:pPr marL="650230" indent="-650230" algn="l" defTabSz="830849">
              <a:buClr>
                <a:srgbClr val="92D050"/>
              </a:buClr>
              <a:buFont typeface="Wingdings" panose="05000000000000000000" pitchFamily="2" charset="2"/>
              <a:buChar char="ü"/>
            </a:pPr>
            <a:r>
              <a:rPr lang="es-ES" sz="2844" dirty="0">
                <a:solidFill>
                  <a:srgbClr val="53585F"/>
                </a:solidFill>
                <a:latin typeface="Century Gothic" panose="020B0502020202020204" pitchFamily="34" charset="0"/>
              </a:rPr>
              <a:t>eInforma como canal de comercialización de Icired</a:t>
            </a:r>
          </a:p>
          <a:p>
            <a:pPr marL="650230" indent="-650230" algn="l" defTabSz="830849">
              <a:buFont typeface="Wingdings" panose="05000000000000000000" pitchFamily="2" charset="2"/>
              <a:buChar char="ü"/>
            </a:pPr>
            <a:endParaRPr lang="es-ES" sz="2844" b="1" dirty="0">
              <a:solidFill>
                <a:srgbClr val="53585F"/>
              </a:solidFill>
              <a:latin typeface="Century Gothic" panose="020B0502020202020204" pitchFamily="34" charset="0"/>
            </a:endParaRPr>
          </a:p>
          <a:p>
            <a:pPr marL="650230" indent="-650230" algn="l" defTabSz="830849">
              <a:buClr>
                <a:srgbClr val="92D050"/>
              </a:buClr>
              <a:buFont typeface="Wingdings" panose="05000000000000000000" pitchFamily="2" charset="2"/>
              <a:buChar char="ü"/>
            </a:pPr>
            <a:r>
              <a:rPr lang="es-ES" sz="2844" dirty="0">
                <a:solidFill>
                  <a:srgbClr val="53585F"/>
                </a:solidFill>
                <a:latin typeface="Century Gothic" panose="020B0502020202020204" pitchFamily="34" charset="0"/>
              </a:rPr>
              <a:t>eInforma como canal de difusión de la información sobre impagos contenidas en Icired al sistema financiero y empresarial español</a:t>
            </a:r>
          </a:p>
          <a:p>
            <a:pPr algn="l" defTabSz="830849"/>
            <a:endParaRPr lang="es-ES" sz="2844" b="1" dirty="0">
              <a:solidFill>
                <a:srgbClr val="53585F"/>
              </a:solidFill>
              <a:latin typeface="Century Gothic" panose="020B0502020202020204" pitchFamily="34" charset="0"/>
            </a:endParaRPr>
          </a:p>
        </p:txBody>
      </p:sp>
      <p:sp>
        <p:nvSpPr>
          <p:cNvPr id="15" name="Rectángulo 14">
            <a:extLst>
              <a:ext uri="{FF2B5EF4-FFF2-40B4-BE49-F238E27FC236}">
                <a16:creationId xmlns:a16="http://schemas.microsoft.com/office/drawing/2014/main" id="{CEE7423C-C5D4-4E4D-976D-31E3F0B0A42D}"/>
              </a:ext>
            </a:extLst>
          </p:cNvPr>
          <p:cNvSpPr/>
          <p:nvPr/>
        </p:nvSpPr>
        <p:spPr>
          <a:xfrm>
            <a:off x="1841500" y="5914936"/>
            <a:ext cx="9493250" cy="646331"/>
          </a:xfrm>
          <a:prstGeom prst="rect">
            <a:avLst/>
          </a:prstGeom>
        </p:spPr>
        <p:txBody>
          <a:bodyPr wrap="square">
            <a:spAutoFit/>
          </a:bodyPr>
          <a:lstStyle/>
          <a:p>
            <a:r>
              <a:rPr lang="es-ES" b="1" u="sng" dirty="0">
                <a:solidFill>
                  <a:schemeClr val="bg2">
                    <a:lumMod val="25000"/>
                  </a:schemeClr>
                </a:solidFill>
                <a:latin typeface="Century Gothic" panose="020B0502020202020204" pitchFamily="34" charset="0"/>
              </a:rPr>
              <a:t>ALIANZA ESTRATÉGICA ICIRED E INFORMA</a:t>
            </a:r>
          </a:p>
        </p:txBody>
      </p:sp>
      <p:pic>
        <p:nvPicPr>
          <p:cNvPr id="12" name="pasted-image.pdf">
            <a:extLst>
              <a:ext uri="{FF2B5EF4-FFF2-40B4-BE49-F238E27FC236}">
                <a16:creationId xmlns:a16="http://schemas.microsoft.com/office/drawing/2014/main" id="{207CB760-2EF7-4DD1-80DB-8956944D8C86}"/>
              </a:ext>
            </a:extLst>
          </p:cNvPr>
          <p:cNvPicPr>
            <a:picLocks noChangeAspect="1"/>
          </p:cNvPicPr>
          <p:nvPr/>
        </p:nvPicPr>
        <p:blipFill>
          <a:blip r:embed="rId2" cstate="print">
            <a:extLst/>
          </a:blip>
          <a:stretch>
            <a:fillRect/>
          </a:stretch>
        </p:blipFill>
        <p:spPr>
          <a:xfrm>
            <a:off x="419167" y="294618"/>
            <a:ext cx="2087368" cy="727495"/>
          </a:xfrm>
          <a:prstGeom prst="rect">
            <a:avLst/>
          </a:prstGeom>
          <a:ln w="12700">
            <a:miter lim="400000"/>
          </a:ln>
        </p:spPr>
      </p:pic>
      <p:pic>
        <p:nvPicPr>
          <p:cNvPr id="16" name="Picture 2" descr="Resultado de imagen de everis">
            <a:extLst>
              <a:ext uri="{FF2B5EF4-FFF2-40B4-BE49-F238E27FC236}">
                <a16:creationId xmlns:a16="http://schemas.microsoft.com/office/drawing/2014/main" id="{E3F014D3-9BB0-42C4-9F44-99349738D80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640299" y="8578418"/>
            <a:ext cx="2018011" cy="153609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0" descr="Resultado de imagen de einforma">
            <a:extLst>
              <a:ext uri="{FF2B5EF4-FFF2-40B4-BE49-F238E27FC236}">
                <a16:creationId xmlns:a16="http://schemas.microsoft.com/office/drawing/2014/main" id="{21D1C993-9135-4FB8-BE4D-79AEA62A34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8970155"/>
            <a:ext cx="1954213" cy="716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4897234"/>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asted-image.png"/>
          <p:cNvPicPr>
            <a:picLocks noChangeAspect="1"/>
          </p:cNvPicPr>
          <p:nvPr/>
        </p:nvPicPr>
        <p:blipFill>
          <a:blip r:embed="rId2" cstate="print">
            <a:extLst/>
          </a:blip>
          <a:stretch>
            <a:fillRect/>
          </a:stretch>
        </p:blipFill>
        <p:spPr>
          <a:xfrm>
            <a:off x="469283" y="8003345"/>
            <a:ext cx="2638428" cy="1184246"/>
          </a:xfrm>
          <a:prstGeom prst="rect">
            <a:avLst/>
          </a:prstGeom>
          <a:ln w="12700">
            <a:miter lim="400000"/>
          </a:ln>
        </p:spPr>
      </p:pic>
      <p:pic>
        <p:nvPicPr>
          <p:cNvPr id="22" name="pasted-image.png"/>
          <p:cNvPicPr>
            <a:picLocks noChangeAspect="1"/>
          </p:cNvPicPr>
          <p:nvPr/>
        </p:nvPicPr>
        <p:blipFill>
          <a:blip r:embed="rId3" cstate="print">
            <a:extLst/>
          </a:blip>
          <a:stretch>
            <a:fillRect/>
          </a:stretch>
        </p:blipFill>
        <p:spPr>
          <a:xfrm>
            <a:off x="3052944" y="8291600"/>
            <a:ext cx="1515336" cy="425033"/>
          </a:xfrm>
          <a:prstGeom prst="rect">
            <a:avLst/>
          </a:prstGeom>
          <a:ln w="12700">
            <a:miter lim="400000"/>
          </a:ln>
        </p:spPr>
      </p:pic>
      <p:pic>
        <p:nvPicPr>
          <p:cNvPr id="23" name="pasted-image.png"/>
          <p:cNvPicPr>
            <a:picLocks noChangeAspect="1"/>
          </p:cNvPicPr>
          <p:nvPr/>
        </p:nvPicPr>
        <p:blipFill>
          <a:blip r:embed="rId4" cstate="print">
            <a:extLst/>
          </a:blip>
          <a:stretch>
            <a:fillRect/>
          </a:stretch>
        </p:blipFill>
        <p:spPr>
          <a:xfrm>
            <a:off x="8434382" y="7497639"/>
            <a:ext cx="2159986" cy="491261"/>
          </a:xfrm>
          <a:prstGeom prst="rect">
            <a:avLst/>
          </a:prstGeom>
          <a:ln w="12700">
            <a:miter lim="400000"/>
          </a:ln>
        </p:spPr>
      </p:pic>
      <p:pic>
        <p:nvPicPr>
          <p:cNvPr id="26" name="pasted-image.png"/>
          <p:cNvPicPr>
            <a:picLocks noChangeAspect="1"/>
          </p:cNvPicPr>
          <p:nvPr/>
        </p:nvPicPr>
        <p:blipFill>
          <a:blip r:embed="rId5" cstate="print">
            <a:extLst/>
          </a:blip>
          <a:stretch>
            <a:fillRect/>
          </a:stretch>
        </p:blipFill>
        <p:spPr>
          <a:xfrm>
            <a:off x="9964435" y="8296478"/>
            <a:ext cx="2235618" cy="502190"/>
          </a:xfrm>
          <a:prstGeom prst="rect">
            <a:avLst/>
          </a:prstGeom>
          <a:ln w="12700">
            <a:miter lim="400000"/>
          </a:ln>
        </p:spPr>
      </p:pic>
      <p:pic>
        <p:nvPicPr>
          <p:cNvPr id="27" name="pasted-image.png"/>
          <p:cNvPicPr>
            <a:picLocks noChangeAspect="1"/>
          </p:cNvPicPr>
          <p:nvPr/>
        </p:nvPicPr>
        <p:blipFill>
          <a:blip r:embed="rId6" cstate="print">
            <a:extLst/>
          </a:blip>
          <a:stretch>
            <a:fillRect/>
          </a:stretch>
        </p:blipFill>
        <p:spPr>
          <a:xfrm>
            <a:off x="3052944" y="7335733"/>
            <a:ext cx="1602790" cy="753788"/>
          </a:xfrm>
          <a:prstGeom prst="rect">
            <a:avLst/>
          </a:prstGeom>
          <a:ln w="12700">
            <a:miter lim="400000"/>
          </a:ln>
        </p:spPr>
      </p:pic>
      <p:pic>
        <p:nvPicPr>
          <p:cNvPr id="30" name="pasted-image.png"/>
          <p:cNvPicPr>
            <a:picLocks noChangeAspect="1"/>
          </p:cNvPicPr>
          <p:nvPr/>
        </p:nvPicPr>
        <p:blipFill>
          <a:blip r:embed="rId7" cstate="print">
            <a:extLst/>
          </a:blip>
          <a:stretch>
            <a:fillRect/>
          </a:stretch>
        </p:blipFill>
        <p:spPr>
          <a:xfrm>
            <a:off x="750257" y="7300162"/>
            <a:ext cx="2469503" cy="785260"/>
          </a:xfrm>
          <a:prstGeom prst="rect">
            <a:avLst/>
          </a:prstGeom>
          <a:ln w="12700">
            <a:miter lim="400000"/>
          </a:ln>
        </p:spPr>
      </p:pic>
      <p:pic>
        <p:nvPicPr>
          <p:cNvPr id="35" name="pasted-image.png"/>
          <p:cNvPicPr>
            <a:picLocks noChangeAspect="1"/>
          </p:cNvPicPr>
          <p:nvPr/>
        </p:nvPicPr>
        <p:blipFill>
          <a:blip r:embed="rId8" cstate="print">
            <a:extLst/>
          </a:blip>
          <a:stretch>
            <a:fillRect/>
          </a:stretch>
        </p:blipFill>
        <p:spPr>
          <a:xfrm>
            <a:off x="10572141" y="7457321"/>
            <a:ext cx="1655357" cy="609970"/>
          </a:xfrm>
          <a:prstGeom prst="rect">
            <a:avLst/>
          </a:prstGeom>
          <a:ln w="12700">
            <a:miter lim="400000"/>
          </a:ln>
        </p:spPr>
      </p:pic>
      <p:pic>
        <p:nvPicPr>
          <p:cNvPr id="36" name="pasted-image.png"/>
          <p:cNvPicPr>
            <a:picLocks noChangeAspect="1"/>
          </p:cNvPicPr>
          <p:nvPr/>
        </p:nvPicPr>
        <p:blipFill>
          <a:blip r:embed="rId9" cstate="print">
            <a:extLst/>
          </a:blip>
          <a:stretch>
            <a:fillRect/>
          </a:stretch>
        </p:blipFill>
        <p:spPr>
          <a:xfrm>
            <a:off x="8881980" y="8180672"/>
            <a:ext cx="719581" cy="645392"/>
          </a:xfrm>
          <a:prstGeom prst="rect">
            <a:avLst/>
          </a:prstGeom>
          <a:ln w="12700">
            <a:miter lim="400000"/>
          </a:ln>
        </p:spPr>
      </p:pic>
      <p:grpSp>
        <p:nvGrpSpPr>
          <p:cNvPr id="37" name="Group 343"/>
          <p:cNvGrpSpPr/>
          <p:nvPr/>
        </p:nvGrpSpPr>
        <p:grpSpPr>
          <a:xfrm>
            <a:off x="4663119" y="7376184"/>
            <a:ext cx="3693667" cy="1830832"/>
            <a:chOff x="746886" y="124042"/>
            <a:chExt cx="8945906" cy="4182423"/>
          </a:xfrm>
        </p:grpSpPr>
        <p:pic>
          <p:nvPicPr>
            <p:cNvPr id="38" name="NOTAS-DE-PRENSA-ABC.png"/>
            <p:cNvPicPr>
              <a:picLocks noChangeAspect="1"/>
            </p:cNvPicPr>
            <p:nvPr/>
          </p:nvPicPr>
          <p:blipFill>
            <a:blip r:embed="rId10" cstate="print">
              <a:extLst/>
            </a:blip>
            <a:stretch>
              <a:fillRect/>
            </a:stretch>
          </p:blipFill>
          <p:spPr>
            <a:xfrm>
              <a:off x="746886" y="573030"/>
              <a:ext cx="4019324" cy="3496810"/>
            </a:xfrm>
            <a:prstGeom prst="rect">
              <a:avLst/>
            </a:prstGeom>
            <a:ln w="12700" cap="flat">
              <a:noFill/>
              <a:miter lim="400000"/>
            </a:ln>
            <a:effectLst/>
          </p:spPr>
        </p:pic>
        <p:pic>
          <p:nvPicPr>
            <p:cNvPr id="39" name="NOTAS-DE-PRENSA.png"/>
            <p:cNvPicPr>
              <a:picLocks noChangeAspect="1"/>
            </p:cNvPicPr>
            <p:nvPr/>
          </p:nvPicPr>
          <p:blipFill>
            <a:blip r:embed="rId11" cstate="print">
              <a:extLst/>
            </a:blip>
            <a:stretch>
              <a:fillRect/>
            </a:stretch>
          </p:blipFill>
          <p:spPr>
            <a:xfrm>
              <a:off x="5698824" y="540392"/>
              <a:ext cx="3993968" cy="3474754"/>
            </a:xfrm>
            <a:prstGeom prst="rect">
              <a:avLst/>
            </a:prstGeom>
            <a:ln w="12700" cap="flat">
              <a:noFill/>
              <a:miter lim="400000"/>
            </a:ln>
            <a:effectLst/>
          </p:spPr>
        </p:pic>
        <p:pic>
          <p:nvPicPr>
            <p:cNvPr id="40" name="NOTAS-DE-PRENSA-IDEAL.png"/>
            <p:cNvPicPr>
              <a:picLocks noChangeAspect="1"/>
            </p:cNvPicPr>
            <p:nvPr/>
          </p:nvPicPr>
          <p:blipFill>
            <a:blip r:embed="rId12" cstate="print">
              <a:extLst/>
            </a:blip>
            <a:stretch>
              <a:fillRect/>
            </a:stretch>
          </p:blipFill>
          <p:spPr>
            <a:xfrm>
              <a:off x="2901171" y="124042"/>
              <a:ext cx="4807384" cy="4182423"/>
            </a:xfrm>
            <a:prstGeom prst="rect">
              <a:avLst/>
            </a:prstGeom>
            <a:ln w="12700" cap="flat">
              <a:noFill/>
              <a:miter lim="400000"/>
            </a:ln>
            <a:effectLst/>
          </p:spPr>
        </p:pic>
      </p:grpSp>
      <p:sp>
        <p:nvSpPr>
          <p:cNvPr id="44" name="CuadroTexto 43"/>
          <p:cNvSpPr txBox="1"/>
          <p:nvPr/>
        </p:nvSpPr>
        <p:spPr>
          <a:xfrm>
            <a:off x="4178376" y="4232851"/>
            <a:ext cx="1316820"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s-ES" sz="3200" b="0" i="0" u="none" strike="noStrike" cap="none" spc="0" normalizeH="0" baseline="0" dirty="0">
                <a:ln>
                  <a:noFill/>
                </a:ln>
                <a:solidFill>
                  <a:srgbClr val="53585F"/>
                </a:solidFill>
                <a:effectLst/>
                <a:uFillTx/>
                <a:latin typeface="Adobe Caslon Pro Bold" panose="0205070206050A020403" pitchFamily="18" charset="0"/>
                <a:sym typeface="Helvetica Light"/>
              </a:rPr>
              <a:t>“</a:t>
            </a:r>
            <a:endParaRPr kumimoji="0" lang="es-ES" sz="2800" b="0" i="0" u="none" strike="noStrike" cap="none" spc="0" normalizeH="0" baseline="0" dirty="0">
              <a:ln>
                <a:noFill/>
              </a:ln>
              <a:solidFill>
                <a:srgbClr val="53585F"/>
              </a:solidFill>
              <a:effectLst/>
              <a:uFillTx/>
              <a:latin typeface="Adobe Caslon Pro Bold" panose="0205070206050A020403" pitchFamily="18" charset="0"/>
              <a:sym typeface="Helvetica Light"/>
            </a:endParaRPr>
          </a:p>
        </p:txBody>
      </p:sp>
      <p:cxnSp>
        <p:nvCxnSpPr>
          <p:cNvPr id="14" name="Conector recto 13"/>
          <p:cNvCxnSpPr>
            <a:cxnSpLocks/>
          </p:cNvCxnSpPr>
          <p:nvPr/>
        </p:nvCxnSpPr>
        <p:spPr>
          <a:xfrm>
            <a:off x="3052944" y="7029450"/>
            <a:ext cx="6911491" cy="0"/>
          </a:xfrm>
          <a:prstGeom prst="line">
            <a:avLst/>
          </a:prstGeom>
          <a:noFill/>
          <a:ln w="25400" cap="flat">
            <a:solidFill>
              <a:srgbClr val="ABCEE9"/>
            </a:solidFill>
            <a:prstDash val="solid"/>
            <a:miter lim="400000"/>
          </a:ln>
          <a:effectLst/>
          <a:sp3d/>
        </p:spPr>
        <p:style>
          <a:lnRef idx="0">
            <a:scrgbClr r="0" g="0" b="0"/>
          </a:lnRef>
          <a:fillRef idx="0">
            <a:scrgbClr r="0" g="0" b="0"/>
          </a:fillRef>
          <a:effectRef idx="0">
            <a:scrgbClr r="0" g="0" b="0"/>
          </a:effectRef>
          <a:fontRef idx="none"/>
        </p:style>
      </p:cxnSp>
      <p:sp>
        <p:nvSpPr>
          <p:cNvPr id="3" name="CuadroTexto 2">
            <a:extLst>
              <a:ext uri="{FF2B5EF4-FFF2-40B4-BE49-F238E27FC236}">
                <a16:creationId xmlns:a16="http://schemas.microsoft.com/office/drawing/2014/main" id="{E766C500-33A6-4658-BB65-562371863A62}"/>
              </a:ext>
            </a:extLst>
          </p:cNvPr>
          <p:cNvSpPr txBox="1"/>
          <p:nvPr/>
        </p:nvSpPr>
        <p:spPr>
          <a:xfrm>
            <a:off x="3429310" y="2013639"/>
            <a:ext cx="8667439" cy="416524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s-ES" sz="2200" dirty="0">
                <a:solidFill>
                  <a:srgbClr val="37434A"/>
                </a:solidFill>
                <a:latin typeface="Calibri" panose="020F0502020204030204" pitchFamily="34" charset="0"/>
                <a:cs typeface="Calibri" panose="020F0502020204030204" pitchFamily="34" charset="0"/>
              </a:rPr>
              <a:t>Ejerzo como </a:t>
            </a:r>
            <a:r>
              <a:rPr lang="es-ES" sz="2200" b="1" dirty="0">
                <a:solidFill>
                  <a:srgbClr val="37434A"/>
                </a:solidFill>
                <a:latin typeface="Calibri" panose="020F0502020204030204" pitchFamily="34" charset="0"/>
                <a:cs typeface="Calibri" panose="020F0502020204030204" pitchFamily="34" charset="0"/>
              </a:rPr>
              <a:t>administrador de fincas</a:t>
            </a:r>
            <a:r>
              <a:rPr lang="es-ES" sz="2200" dirty="0">
                <a:solidFill>
                  <a:srgbClr val="37434A"/>
                </a:solidFill>
                <a:latin typeface="Calibri" panose="020F0502020204030204" pitchFamily="34" charset="0"/>
                <a:cs typeface="Calibri" panose="020F0502020204030204" pitchFamily="34" charset="0"/>
              </a:rPr>
              <a:t>. La morosidad en las comunidades de propietarios es un problema de calado y de muy distinta tipología tanto en épocas de crisis como de prosperidad. Como complemento a mi propia labor de recaudación de las cuotas, recientemente he probado el servicio de recobro e inscripción en fichero de morosidad de </a:t>
            </a:r>
            <a:r>
              <a:rPr lang="es-ES" sz="2200" dirty="0" err="1">
                <a:solidFill>
                  <a:srgbClr val="37434A"/>
                </a:solidFill>
                <a:latin typeface="Calibri" panose="020F0502020204030204" pitchFamily="34" charset="0"/>
                <a:cs typeface="Calibri" panose="020F0502020204030204" pitchFamily="34" charset="0"/>
              </a:rPr>
              <a:t>Icired</a:t>
            </a:r>
            <a:r>
              <a:rPr lang="es-ES" sz="2200" dirty="0">
                <a:solidFill>
                  <a:srgbClr val="37434A"/>
                </a:solidFill>
                <a:latin typeface="Calibri" panose="020F0502020204030204" pitchFamily="34" charset="0"/>
                <a:cs typeface="Calibri" panose="020F0502020204030204" pitchFamily="34" charset="0"/>
              </a:rPr>
              <a:t>. Ya desde estas primeras experiencias he encontrado a un equipo atento, empeñado en su función, y amoldable a cada circunstancia. </a:t>
            </a:r>
          </a:p>
          <a:p>
            <a:r>
              <a:rPr lang="es-ES" sz="2200" b="1" dirty="0">
                <a:solidFill>
                  <a:srgbClr val="37434A"/>
                </a:solidFill>
                <a:latin typeface="Calibri" panose="020F0502020204030204" pitchFamily="34" charset="0"/>
                <a:cs typeface="Calibri" panose="020F0502020204030204" pitchFamily="34" charset="0"/>
              </a:rPr>
              <a:t>Los resultados hasta ahora son muy notables y tengo aún mejores expectativas para las siguientes fases. </a:t>
            </a:r>
          </a:p>
          <a:p>
            <a:r>
              <a:rPr lang="es-ES" sz="2200" dirty="0">
                <a:solidFill>
                  <a:srgbClr val="37434A"/>
                </a:solidFill>
                <a:latin typeface="Calibri" panose="020F0502020204030204" pitchFamily="34" charset="0"/>
                <a:cs typeface="Calibri" panose="020F0502020204030204" pitchFamily="34" charset="0"/>
              </a:rPr>
              <a:t>Considero que es una gran ayuda para desbloquear casos que habían quedado enquistados, así como para disciplinar el comportamiento de pago de los comuneros. Definitivamente, facilita nuestra labor.</a:t>
            </a:r>
          </a:p>
        </p:txBody>
      </p:sp>
      <p:sp>
        <p:nvSpPr>
          <p:cNvPr id="42" name="CuadroTexto 41">
            <a:extLst>
              <a:ext uri="{FF2B5EF4-FFF2-40B4-BE49-F238E27FC236}">
                <a16:creationId xmlns:a16="http://schemas.microsoft.com/office/drawing/2014/main" id="{8687F0D6-C613-4A22-BD52-EE7CFBC20EEF}"/>
              </a:ext>
            </a:extLst>
          </p:cNvPr>
          <p:cNvSpPr txBox="1"/>
          <p:nvPr/>
        </p:nvSpPr>
        <p:spPr>
          <a:xfrm>
            <a:off x="7425672" y="6203360"/>
            <a:ext cx="4461528" cy="62581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s-ES" sz="1700" b="1" dirty="0">
                <a:solidFill>
                  <a:srgbClr val="00669E"/>
                </a:solidFill>
              </a:rPr>
              <a:t>José Luis Linares</a:t>
            </a:r>
            <a:r>
              <a:rPr kumimoji="0" lang="es-ES" sz="1700" b="1" i="0" u="none" strike="noStrike" cap="none" spc="0" normalizeH="0" baseline="0" dirty="0">
                <a:ln>
                  <a:noFill/>
                </a:ln>
                <a:solidFill>
                  <a:srgbClr val="00669E"/>
                </a:solidFill>
                <a:effectLst/>
                <a:uFillTx/>
                <a:latin typeface="+mn-lt"/>
                <a:ea typeface="+mn-ea"/>
                <a:cs typeface="+mn-cs"/>
                <a:sym typeface="Helvetica Light"/>
              </a:rPr>
              <a:t>, Administrador de fincas y </a:t>
            </a:r>
          </a:p>
          <a:p>
            <a:pPr marL="0" marR="0" indent="0" algn="r" defTabSz="584200" rtl="0" fontAlgn="auto" latinLnBrk="0" hangingPunct="0">
              <a:lnSpc>
                <a:spcPct val="100000"/>
              </a:lnSpc>
              <a:spcBef>
                <a:spcPts val="0"/>
              </a:spcBef>
              <a:spcAft>
                <a:spcPts val="0"/>
              </a:spcAft>
              <a:buClrTx/>
              <a:buSzTx/>
              <a:buFontTx/>
              <a:buNone/>
              <a:tabLst/>
            </a:pPr>
            <a:r>
              <a:rPr kumimoji="0" lang="es-ES" sz="1700" b="1" i="0" u="none" strike="noStrike" cap="none" spc="0" normalizeH="0" baseline="0" dirty="0">
                <a:ln>
                  <a:noFill/>
                </a:ln>
                <a:solidFill>
                  <a:srgbClr val="00669E"/>
                </a:solidFill>
                <a:effectLst/>
                <a:uFillTx/>
                <a:latin typeface="+mn-lt"/>
                <a:ea typeface="+mn-ea"/>
                <a:cs typeface="+mn-cs"/>
                <a:sym typeface="Helvetica Light"/>
              </a:rPr>
              <a:t>fundador de Casa y empresa</a:t>
            </a:r>
          </a:p>
        </p:txBody>
      </p:sp>
      <p:sp>
        <p:nvSpPr>
          <p:cNvPr id="28" name="Shape 130">
            <a:extLst>
              <a:ext uri="{FF2B5EF4-FFF2-40B4-BE49-F238E27FC236}">
                <a16:creationId xmlns:a16="http://schemas.microsoft.com/office/drawing/2014/main" id="{772EA2AA-C1B4-4F6D-829C-FFCA3F1BEA38}"/>
              </a:ext>
            </a:extLst>
          </p:cNvPr>
          <p:cNvSpPr/>
          <p:nvPr/>
        </p:nvSpPr>
        <p:spPr>
          <a:xfrm>
            <a:off x="3924300" y="406670"/>
            <a:ext cx="8496297" cy="710655"/>
          </a:xfrm>
          <a:prstGeom prst="rect">
            <a:avLst/>
          </a:prstGeom>
          <a:solidFill>
            <a:srgbClr val="75B0DD"/>
          </a:solidFill>
          <a:ln w="12700">
            <a:noFill/>
            <a:miter lim="400000"/>
          </a:ln>
          <a:effectLst>
            <a:outerShdw blurRad="50800" dist="63500" dir="2700000" algn="tl" rotWithShape="0">
              <a:prstClr val="black">
                <a:alpha val="40000"/>
              </a:prstClr>
            </a:outerShdw>
            <a:softEdge rad="31750"/>
          </a:effectLst>
        </p:spPr>
        <p:txBody>
          <a:bodyPr lIns="46893" tIns="46893" rIns="46893" bIns="46893" anchor="ctr"/>
          <a:lstStyle/>
          <a:p>
            <a:pPr>
              <a:defRPr sz="2400">
                <a:solidFill>
                  <a:srgbClr val="FFFFFF"/>
                </a:solidFill>
              </a:defRPr>
            </a:pPr>
            <a:endParaRPr sz="2215" dirty="0"/>
          </a:p>
        </p:txBody>
      </p:sp>
      <p:sp>
        <p:nvSpPr>
          <p:cNvPr id="29" name="Shape 133">
            <a:extLst>
              <a:ext uri="{FF2B5EF4-FFF2-40B4-BE49-F238E27FC236}">
                <a16:creationId xmlns:a16="http://schemas.microsoft.com/office/drawing/2014/main" id="{4DDCE080-5576-4EC4-AD16-2AA9C995693A}"/>
              </a:ext>
            </a:extLst>
          </p:cNvPr>
          <p:cNvSpPr/>
          <p:nvPr/>
        </p:nvSpPr>
        <p:spPr>
          <a:xfrm>
            <a:off x="3637760" y="406671"/>
            <a:ext cx="8646402" cy="648700"/>
          </a:xfrm>
          <a:prstGeom prst="rect">
            <a:avLst/>
          </a:prstGeom>
          <a:ln w="12700">
            <a:miter lim="400000"/>
          </a:ln>
          <a:extLst>
            <a:ext uri="{C572A759-6A51-4108-AA02-DFA0A04FC94B}">
              <ma14:wrappingTextBoxFlag xmlns:ma14="http://schemas.microsoft.com/office/mac/drawingml/2011/main" xmlns="" val="1"/>
            </a:ext>
          </a:extLst>
        </p:spPr>
        <p:txBody>
          <a:bodyPr wrap="square" lIns="46893" tIns="46893" rIns="46893" bIns="46893" anchor="ctr">
            <a:spAutoFit/>
          </a:bodyPr>
          <a:lstStyle>
            <a:lvl1pPr>
              <a:defRPr sz="3500" spc="-140">
                <a:solidFill>
                  <a:srgbClr val="FFFFFF"/>
                </a:solidFill>
                <a:latin typeface="ArialUnicodeMS"/>
                <a:ea typeface="ArialUnicodeMS"/>
                <a:cs typeface="ArialUnicodeMS"/>
                <a:sym typeface="ArialUnicodeMS"/>
              </a:defRPr>
            </a:lvl1pPr>
          </a:lstStyle>
          <a:p>
            <a:r>
              <a:rPr lang="es-ES" sz="3600" dirty="0">
                <a:solidFill>
                  <a:schemeClr val="bg1"/>
                </a:solidFill>
                <a:latin typeface="Century Gothic" panose="020B0502020202020204" pitchFamily="34" charset="0"/>
                <a:ea typeface="ＭＳ Ｐゴシック" charset="-128"/>
              </a:rPr>
              <a:t>13. Testimonio y repercusión de </a:t>
            </a:r>
            <a:r>
              <a:rPr lang="es-ES" sz="3600" dirty="0" err="1">
                <a:solidFill>
                  <a:schemeClr val="bg1"/>
                </a:solidFill>
                <a:latin typeface="Century Gothic" panose="020B0502020202020204" pitchFamily="34" charset="0"/>
                <a:ea typeface="ＭＳ Ｐゴシック" charset="-128"/>
              </a:rPr>
              <a:t>Icired</a:t>
            </a:r>
            <a:endParaRPr lang="es-ES" sz="3600" dirty="0">
              <a:solidFill>
                <a:schemeClr val="bg1"/>
              </a:solidFill>
              <a:latin typeface="Century Gothic" panose="020B0502020202020204" pitchFamily="34" charset="0"/>
              <a:ea typeface="ＭＳ Ｐゴシック" charset="-128"/>
            </a:endParaRPr>
          </a:p>
        </p:txBody>
      </p:sp>
      <p:pic>
        <p:nvPicPr>
          <p:cNvPr id="31" name="pasted-image.pdf">
            <a:extLst>
              <a:ext uri="{FF2B5EF4-FFF2-40B4-BE49-F238E27FC236}">
                <a16:creationId xmlns:a16="http://schemas.microsoft.com/office/drawing/2014/main" id="{DA585C68-953A-4666-8360-F3D58F74F252}"/>
              </a:ext>
            </a:extLst>
          </p:cNvPr>
          <p:cNvPicPr>
            <a:picLocks noChangeAspect="1"/>
          </p:cNvPicPr>
          <p:nvPr/>
        </p:nvPicPr>
        <p:blipFill>
          <a:blip r:embed="rId13" cstate="print">
            <a:extLst/>
          </a:blip>
          <a:stretch>
            <a:fillRect/>
          </a:stretch>
        </p:blipFill>
        <p:spPr>
          <a:xfrm>
            <a:off x="419167" y="294618"/>
            <a:ext cx="2087368" cy="727495"/>
          </a:xfrm>
          <a:prstGeom prst="rect">
            <a:avLst/>
          </a:prstGeom>
          <a:ln w="12700">
            <a:miter lim="400000"/>
          </a:ln>
        </p:spPr>
      </p:pic>
      <p:pic>
        <p:nvPicPr>
          <p:cNvPr id="1026" name="Picture 2" descr="Resultado de imagen de casayempresa">
            <a:extLst>
              <a:ext uri="{FF2B5EF4-FFF2-40B4-BE49-F238E27FC236}">
                <a16:creationId xmlns:a16="http://schemas.microsoft.com/office/drawing/2014/main" id="{4B48D082-1EB4-4E00-8588-F20A43F53CAF}"/>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59783" y="2190750"/>
            <a:ext cx="2451717" cy="3533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3163752"/>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8" name="Shape 588"/>
          <p:cNvSpPr/>
          <p:nvPr/>
        </p:nvSpPr>
        <p:spPr>
          <a:xfrm>
            <a:off x="892654" y="1886631"/>
            <a:ext cx="11219492" cy="1346201"/>
          </a:xfrm>
          <a:prstGeom prst="rect">
            <a:avLst/>
          </a:prstGeom>
          <a:gradFill flip="none" rotWithShape="1">
            <a:gsLst>
              <a:gs pos="0">
                <a:srgbClr val="DCDEE0">
                  <a:shade val="30000"/>
                  <a:satMod val="115000"/>
                </a:srgbClr>
              </a:gs>
              <a:gs pos="50000">
                <a:srgbClr val="DCDEE0">
                  <a:shade val="67500"/>
                  <a:satMod val="115000"/>
                </a:srgbClr>
              </a:gs>
              <a:gs pos="100000">
                <a:srgbClr val="DCDEE0">
                  <a:shade val="100000"/>
                  <a:satMod val="115000"/>
                </a:srgbClr>
              </a:gs>
            </a:gsLst>
            <a:lin ang="2700000" scaled="1"/>
            <a:tileRect/>
          </a:gradFill>
          <a:ln w="12700">
            <a:miter lim="400000"/>
          </a:ln>
        </p:spPr>
        <p:txBody>
          <a:bodyPr lIns="50800" tIns="50800" rIns="50800" bIns="50800" anchor="ctr"/>
          <a:lstStyle/>
          <a:p>
            <a:pPr marL="0" marR="0" lvl="0" indent="0" algn="ctr" defTabSz="584200" rtl="0" eaLnBrk="1" fontAlgn="auto" latinLnBrk="0" hangingPunct="0">
              <a:lnSpc>
                <a:spcPct val="100000"/>
              </a:lnSpc>
              <a:spcBef>
                <a:spcPts val="0"/>
              </a:spcBef>
              <a:spcAft>
                <a:spcPts val="0"/>
              </a:spcAft>
              <a:buClrTx/>
              <a:buSzTx/>
              <a:buFontTx/>
              <a:buNone/>
              <a:tabLst/>
              <a:defRPr sz="2400">
                <a:solidFill>
                  <a:srgbClr val="FFFFFF"/>
                </a:solidFill>
                <a:latin typeface="ArialUnicodeMS"/>
                <a:ea typeface="ArialUnicodeMS"/>
                <a:cs typeface="ArialUnicodeMS"/>
                <a:sym typeface="ArialUnicodeMS"/>
              </a:defRPr>
            </a:pPr>
            <a:endParaRPr kumimoji="0" sz="2400" b="0" i="0" u="none" strike="noStrike" kern="0" cap="none" spc="0" normalizeH="0" baseline="0" noProof="0" dirty="0">
              <a:ln>
                <a:noFill/>
              </a:ln>
              <a:solidFill>
                <a:srgbClr val="FFFFFF"/>
              </a:solidFill>
              <a:effectLst/>
              <a:uLnTx/>
              <a:uFillTx/>
              <a:latin typeface="ArialUnicodeMS"/>
              <a:sym typeface="ArialUnicodeMS"/>
            </a:endParaRPr>
          </a:p>
        </p:txBody>
      </p:sp>
      <p:sp>
        <p:nvSpPr>
          <p:cNvPr id="589" name="Shape 589"/>
          <p:cNvSpPr/>
          <p:nvPr/>
        </p:nvSpPr>
        <p:spPr>
          <a:xfrm>
            <a:off x="1179455" y="2046771"/>
            <a:ext cx="10806385" cy="1025922"/>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defRPr sz="5500" spc="-275">
                <a:solidFill>
                  <a:srgbClr val="00679F"/>
                </a:solidFill>
                <a:latin typeface="Helvetica"/>
                <a:ea typeface="Helvetica"/>
                <a:cs typeface="Helvetica"/>
                <a:sym typeface="Helvetica"/>
              </a:defRPr>
            </a:lvl1pPr>
          </a:lstStyle>
          <a:p>
            <a:pPr marL="0" marR="0" lvl="0" indent="0" defTabSz="584200" rtl="0" eaLnBrk="1" fontAlgn="auto" latinLnBrk="0" hangingPunct="0">
              <a:lnSpc>
                <a:spcPct val="100000"/>
              </a:lnSpc>
              <a:spcBef>
                <a:spcPts val="0"/>
              </a:spcBef>
              <a:spcAft>
                <a:spcPts val="0"/>
              </a:spcAft>
              <a:buClrTx/>
              <a:buSzTx/>
              <a:buFontTx/>
              <a:buNone/>
              <a:tabLst/>
              <a:defRPr/>
            </a:pPr>
            <a:r>
              <a:rPr kumimoji="0" lang="es-ES" sz="6000" b="0" i="0" u="none" strike="noStrike" kern="0" cap="none" spc="-275" normalizeH="0" baseline="0" noProof="0" dirty="0">
                <a:ln>
                  <a:noFill/>
                </a:ln>
                <a:solidFill>
                  <a:srgbClr val="00679F"/>
                </a:solidFill>
                <a:effectLst/>
                <a:uLnTx/>
                <a:uFillTx/>
                <a:latin typeface="Helvetica"/>
                <a:cs typeface="Helvetica"/>
                <a:sym typeface="Helvetica"/>
              </a:rPr>
              <a:t>Nuevos retos</a:t>
            </a:r>
            <a:endParaRPr kumimoji="0" sz="6000" b="0" i="0" u="none" strike="noStrike" kern="0" cap="none" spc="-275" normalizeH="0" baseline="0" noProof="0" dirty="0">
              <a:ln>
                <a:noFill/>
              </a:ln>
              <a:solidFill>
                <a:srgbClr val="00679F"/>
              </a:solidFill>
              <a:effectLst/>
              <a:uLnTx/>
              <a:uFillTx/>
              <a:latin typeface="Helvetica"/>
              <a:cs typeface="Helvetica"/>
              <a:sym typeface="Helvetica"/>
            </a:endParaRPr>
          </a:p>
        </p:txBody>
      </p:sp>
      <p:sp>
        <p:nvSpPr>
          <p:cNvPr id="590" name="Shape 590"/>
          <p:cNvSpPr/>
          <p:nvPr/>
        </p:nvSpPr>
        <p:spPr>
          <a:xfrm>
            <a:off x="892654" y="3627155"/>
            <a:ext cx="11219492" cy="5685636"/>
          </a:xfrm>
          <a:prstGeom prst="rect">
            <a:avLst/>
          </a:prstGeom>
          <a:gradFill flip="none" rotWithShape="1">
            <a:gsLst>
              <a:gs pos="0">
                <a:srgbClr val="00659E">
                  <a:shade val="30000"/>
                  <a:satMod val="115000"/>
                </a:srgbClr>
              </a:gs>
              <a:gs pos="50000">
                <a:srgbClr val="00659E">
                  <a:shade val="67500"/>
                  <a:satMod val="115000"/>
                </a:srgbClr>
              </a:gs>
              <a:gs pos="100000">
                <a:srgbClr val="00659E">
                  <a:shade val="100000"/>
                  <a:satMod val="115000"/>
                </a:srgbClr>
              </a:gs>
            </a:gsLst>
            <a:lin ang="2700000" scaled="1"/>
            <a:tileRect/>
          </a:gradFill>
          <a:ln w="12700">
            <a:miter lim="400000"/>
          </a:ln>
        </p:spPr>
        <p:txBody>
          <a:bodyPr lIns="50800" tIns="50800" rIns="50800" bIns="50800" anchor="ctr"/>
          <a:lstStyle/>
          <a:p>
            <a:pPr marL="0" marR="0" lvl="0" indent="0" algn="ctr" defTabSz="584200" rtl="0" eaLnBrk="1" fontAlgn="auto" latinLnBrk="0" hangingPunct="0">
              <a:lnSpc>
                <a:spcPct val="100000"/>
              </a:lnSpc>
              <a:spcBef>
                <a:spcPts val="0"/>
              </a:spcBef>
              <a:spcAft>
                <a:spcPts val="0"/>
              </a:spcAft>
              <a:buClrTx/>
              <a:buSzTx/>
              <a:buFontTx/>
              <a:buNone/>
              <a:tabLst/>
              <a:defRPr sz="2400">
                <a:solidFill>
                  <a:srgbClr val="FFFFFF"/>
                </a:solidFill>
              </a:defRPr>
            </a:pPr>
            <a:endParaRPr kumimoji="0" sz="2400" b="0" i="0" u="none" strike="noStrike" kern="0" cap="none" spc="0" normalizeH="0" baseline="0" noProof="0" dirty="0">
              <a:ln>
                <a:noFill/>
              </a:ln>
              <a:solidFill>
                <a:srgbClr val="FFFFFF"/>
              </a:solidFill>
              <a:effectLst/>
              <a:uLnTx/>
              <a:uFillTx/>
              <a:latin typeface="Helvetica Light"/>
              <a:sym typeface="Helvetica Light"/>
            </a:endParaRPr>
          </a:p>
        </p:txBody>
      </p:sp>
      <p:sp>
        <p:nvSpPr>
          <p:cNvPr id="591" name="Shape 591"/>
          <p:cNvSpPr/>
          <p:nvPr/>
        </p:nvSpPr>
        <p:spPr>
          <a:xfrm>
            <a:off x="7151298" y="3878481"/>
            <a:ext cx="4895571" cy="5273238"/>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33600" b="1">
                <a:solidFill>
                  <a:srgbClr val="FFFFFF"/>
                </a:solidFill>
                <a:latin typeface="Helvetica"/>
                <a:ea typeface="Helvetica"/>
                <a:cs typeface="Helvetica"/>
                <a:sym typeface="Helvetica"/>
              </a:defRPr>
            </a:lvl1pPr>
          </a:lstStyle>
          <a:p>
            <a:pPr marL="0" marR="0" lvl="0" indent="0" algn="ctr" defTabSz="584200" rtl="0" eaLnBrk="1" fontAlgn="auto" latinLnBrk="0" hangingPunct="0">
              <a:lnSpc>
                <a:spcPct val="100000"/>
              </a:lnSpc>
              <a:spcBef>
                <a:spcPts val="0"/>
              </a:spcBef>
              <a:spcAft>
                <a:spcPts val="0"/>
              </a:spcAft>
              <a:buClrTx/>
              <a:buSzTx/>
              <a:buFontTx/>
              <a:buNone/>
              <a:tabLst/>
              <a:defRPr/>
            </a:pPr>
            <a:r>
              <a:rPr lang="es-ES" dirty="0"/>
              <a:t>14</a:t>
            </a:r>
            <a:endParaRPr kumimoji="0" sz="33600" b="1" i="0" u="none" strike="noStrike" kern="0" cap="none" spc="0" normalizeH="0" baseline="0" noProof="0" dirty="0">
              <a:ln>
                <a:noFill/>
              </a:ln>
              <a:solidFill>
                <a:srgbClr val="FFFFFF"/>
              </a:solidFill>
              <a:effectLst/>
              <a:uLnTx/>
              <a:uFillTx/>
              <a:latin typeface="Helvetica"/>
              <a:cs typeface="Helvetica"/>
              <a:sym typeface="Helvetica"/>
            </a:endParaRPr>
          </a:p>
        </p:txBody>
      </p:sp>
      <p:sp>
        <p:nvSpPr>
          <p:cNvPr id="593" name="Shape 593"/>
          <p:cNvSpPr/>
          <p:nvPr/>
        </p:nvSpPr>
        <p:spPr>
          <a:xfrm>
            <a:off x="1320800" y="5065807"/>
            <a:ext cx="5359502" cy="1826141"/>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r">
              <a:defRPr sz="2200" spc="-88">
                <a:solidFill>
                  <a:srgbClr val="FFFFFF"/>
                </a:solidFill>
                <a:latin typeface="ArialUnicodeMS"/>
                <a:ea typeface="ArialUnicodeMS"/>
                <a:cs typeface="ArialUnicodeMS"/>
                <a:sym typeface="ArialUnicodeMS"/>
              </a:defRPr>
            </a:lvl1pPr>
          </a:lstStyle>
          <a:p>
            <a:pPr lvl="0" algn="l" eaLnBrk="1">
              <a:defRPr sz="3000" spc="-119">
                <a:solidFill>
                  <a:srgbClr val="FFFFFF"/>
                </a:solidFill>
                <a:latin typeface="ArialUnicodeMS"/>
                <a:ea typeface="ArialUnicodeMS"/>
                <a:cs typeface="ArialUnicodeMS"/>
                <a:sym typeface="ArialUnicodeMS"/>
              </a:defRPr>
            </a:pPr>
            <a:r>
              <a:rPr lang="es-ES" sz="2800" spc="-119" dirty="0">
                <a:latin typeface="Century Gothic" panose="020B0502020202020204" pitchFamily="34" charset="0"/>
                <a:cs typeface="Arial" panose="020B0604020202020204" pitchFamily="34" charset="0"/>
                <a:sym typeface="Helvetica Light"/>
              </a:rPr>
              <a:t>14.A</a:t>
            </a:r>
            <a:r>
              <a:rPr sz="2800" spc="-119" dirty="0">
                <a:latin typeface="Century Gothic" panose="020B0502020202020204" pitchFamily="34" charset="0"/>
                <a:cs typeface="Arial" panose="020B0604020202020204" pitchFamily="34" charset="0"/>
              </a:rPr>
              <a:t> </a:t>
            </a:r>
            <a:r>
              <a:rPr lang="es-ES" sz="2800" spc="-119" dirty="0">
                <a:latin typeface="Century Gothic" panose="020B0502020202020204" pitchFamily="34" charset="0"/>
                <a:cs typeface="Arial" panose="020B0604020202020204" pitchFamily="34" charset="0"/>
                <a:sym typeface="Helvetica Light"/>
              </a:rPr>
              <a:t>Nuevos servicios</a:t>
            </a:r>
          </a:p>
          <a:p>
            <a:pPr lvl="0" algn="l" eaLnBrk="1">
              <a:defRPr sz="3000" spc="-119">
                <a:solidFill>
                  <a:srgbClr val="FFFFFF"/>
                </a:solidFill>
                <a:latin typeface="ArialUnicodeMS"/>
                <a:ea typeface="ArialUnicodeMS"/>
                <a:cs typeface="ArialUnicodeMS"/>
                <a:sym typeface="ArialUnicodeMS"/>
              </a:defRPr>
            </a:pPr>
            <a:r>
              <a:rPr lang="es-ES" sz="2800" spc="-119" dirty="0">
                <a:latin typeface="Century Gothic" panose="020B0502020202020204" pitchFamily="34" charset="0"/>
                <a:cs typeface="Arial" panose="020B0604020202020204" pitchFamily="34" charset="0"/>
                <a:sym typeface="Helvetica Light"/>
              </a:rPr>
              <a:t>14.B Nuevos desarrollos</a:t>
            </a:r>
          </a:p>
          <a:p>
            <a:pPr lvl="0" algn="l" eaLnBrk="1">
              <a:defRPr sz="3000" spc="-119">
                <a:solidFill>
                  <a:srgbClr val="FFFFFF"/>
                </a:solidFill>
                <a:latin typeface="ArialUnicodeMS"/>
                <a:ea typeface="ArialUnicodeMS"/>
                <a:cs typeface="ArialUnicodeMS"/>
                <a:sym typeface="ArialUnicodeMS"/>
              </a:defRPr>
            </a:pPr>
            <a:r>
              <a:rPr lang="es-ES" sz="2800" spc="-119" dirty="0">
                <a:latin typeface="Century Gothic" panose="020B0502020202020204" pitchFamily="34" charset="0"/>
                <a:cs typeface="Arial" panose="020B0604020202020204" pitchFamily="34" charset="0"/>
                <a:sym typeface="Helvetica Light"/>
              </a:rPr>
              <a:t>14.C Nuevos proyectos</a:t>
            </a:r>
            <a:endParaRPr lang="es-ES" sz="2800" spc="-119" dirty="0">
              <a:latin typeface="Century Gothic" panose="020B0502020202020204" pitchFamily="34" charset="0"/>
              <a:cs typeface="Arial" panose="020B0604020202020204" pitchFamily="34" charset="0"/>
            </a:endParaRPr>
          </a:p>
          <a:p>
            <a:pPr lvl="0" algn="l" eaLnBrk="1">
              <a:defRPr sz="3000" spc="-119">
                <a:solidFill>
                  <a:srgbClr val="FFFFFF"/>
                </a:solidFill>
                <a:latin typeface="ArialUnicodeMS"/>
                <a:ea typeface="ArialUnicodeMS"/>
                <a:cs typeface="ArialUnicodeMS"/>
                <a:sym typeface="ArialUnicodeMS"/>
              </a:defRPr>
            </a:pPr>
            <a:r>
              <a:rPr lang="es-ES" sz="2800" spc="-119" dirty="0">
                <a:latin typeface="Century Gothic" panose="020B0502020202020204" pitchFamily="34" charset="0"/>
                <a:cs typeface="Arial" panose="020B0604020202020204" pitchFamily="34" charset="0"/>
                <a:sym typeface="Helvetica Light"/>
              </a:rPr>
              <a:t>14.D Internacionalización</a:t>
            </a:r>
            <a:r>
              <a:rPr lang="es-ES" sz="2800" spc="-119" dirty="0">
                <a:latin typeface="Century Gothic" panose="020B0502020202020204" pitchFamily="34" charset="0"/>
                <a:cs typeface="Arial" panose="020B0604020202020204" pitchFamily="34" charset="0"/>
              </a:rPr>
              <a:t> </a:t>
            </a:r>
            <a:endParaRPr sz="2800" spc="-119" dirty="0">
              <a:latin typeface="Century Gothic" panose="020B0502020202020204" pitchFamily="34" charset="0"/>
              <a:cs typeface="Arial" panose="020B0604020202020204" pitchFamily="34" charset="0"/>
            </a:endParaRPr>
          </a:p>
        </p:txBody>
      </p:sp>
      <p:sp>
        <p:nvSpPr>
          <p:cNvPr id="595" name="Shape 595"/>
          <p:cNvSpPr/>
          <p:nvPr/>
        </p:nvSpPr>
        <p:spPr>
          <a:xfrm>
            <a:off x="914400" y="6482611"/>
            <a:ext cx="3335023" cy="441146"/>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r">
              <a:defRPr sz="2200" spc="-88">
                <a:solidFill>
                  <a:srgbClr val="FFFFFF"/>
                </a:solidFill>
                <a:latin typeface="ArialUnicodeMS"/>
                <a:ea typeface="ArialUnicodeMS"/>
                <a:cs typeface="ArialUnicodeMS"/>
                <a:sym typeface="ArialUnicodeMS"/>
              </a:defRPr>
            </a:lvl1pPr>
          </a:lstStyle>
          <a:p>
            <a:pPr marL="0" marR="0" lvl="0" indent="0" algn="r" defTabSz="584200" rtl="0" eaLnBrk="1" fontAlgn="auto" latinLnBrk="0" hangingPunct="0">
              <a:lnSpc>
                <a:spcPct val="100000"/>
              </a:lnSpc>
              <a:spcBef>
                <a:spcPts val="0"/>
              </a:spcBef>
              <a:spcAft>
                <a:spcPts val="0"/>
              </a:spcAft>
              <a:buClrTx/>
              <a:buSzTx/>
              <a:buFontTx/>
              <a:buNone/>
              <a:tabLst/>
              <a:defRPr/>
            </a:pPr>
            <a:endParaRPr kumimoji="0" sz="2200" b="0" i="0" u="none" strike="noStrike" kern="0" cap="none" spc="-88" normalizeH="0" baseline="0" noProof="0" dirty="0">
              <a:ln>
                <a:noFill/>
              </a:ln>
              <a:solidFill>
                <a:srgbClr val="FFFFFF"/>
              </a:solidFill>
              <a:effectLst/>
              <a:uLnTx/>
              <a:uFillTx/>
              <a:latin typeface="ArialUnicodeMS"/>
              <a:sym typeface="ArialUnicodeMS"/>
            </a:endParaRPr>
          </a:p>
        </p:txBody>
      </p:sp>
      <p:sp>
        <p:nvSpPr>
          <p:cNvPr id="2" name="Marcador de número de diapositiva 1"/>
          <p:cNvSpPr>
            <a:spLocks noGrp="1"/>
          </p:cNvSpPr>
          <p:nvPr>
            <p:ph type="sldNum" sz="quarter" idx="2"/>
          </p:nvPr>
        </p:nvSpPr>
        <p:spPr/>
        <p:txBody>
          <a:bodyPr/>
          <a:lstStyle/>
          <a:p>
            <a:pPr marL="0" marR="0" lvl="0" indent="0" algn="ctr" defTabSz="584200" rtl="0" eaLnBrk="1" fontAlgn="auto" latinLnBrk="0" hangingPunct="0">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000000"/>
              </a:solidFill>
              <a:effectLst/>
              <a:uLnTx/>
              <a:uFillTx/>
              <a:latin typeface="Helvetica Light"/>
              <a:sym typeface="Helvetica Light"/>
            </a:endParaRPr>
          </a:p>
        </p:txBody>
      </p:sp>
      <p:pic>
        <p:nvPicPr>
          <p:cNvPr id="11" name="pasted-image.pdf">
            <a:extLst>
              <a:ext uri="{FF2B5EF4-FFF2-40B4-BE49-F238E27FC236}">
                <a16:creationId xmlns:a16="http://schemas.microsoft.com/office/drawing/2014/main" id="{088F2C65-D1C7-4794-98D0-61E5C2EEB962}"/>
              </a:ext>
            </a:extLst>
          </p:cNvPr>
          <p:cNvPicPr>
            <a:picLocks noChangeAspect="1"/>
          </p:cNvPicPr>
          <p:nvPr/>
        </p:nvPicPr>
        <p:blipFill>
          <a:blip r:embed="rId2" cstate="print">
            <a:extLst/>
          </a:blip>
          <a:stretch>
            <a:fillRect/>
          </a:stretch>
        </p:blipFill>
        <p:spPr>
          <a:xfrm>
            <a:off x="419167" y="294618"/>
            <a:ext cx="2087368" cy="727495"/>
          </a:xfrm>
          <a:prstGeom prst="rect">
            <a:avLst/>
          </a:prstGeom>
          <a:ln w="12700">
            <a:miter lim="400000"/>
          </a:ln>
        </p:spPr>
      </p:pic>
    </p:spTree>
    <p:extLst>
      <p:ext uri="{BB962C8B-B14F-4D97-AF65-F5344CB8AC3E}">
        <p14:creationId xmlns:p14="http://schemas.microsoft.com/office/powerpoint/2010/main" val="3038058923"/>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130">
            <a:extLst>
              <a:ext uri="{FF2B5EF4-FFF2-40B4-BE49-F238E27FC236}">
                <a16:creationId xmlns:a16="http://schemas.microsoft.com/office/drawing/2014/main" id="{FDD11F8F-1E67-491B-B321-09D9D966229D}"/>
              </a:ext>
            </a:extLst>
          </p:cNvPr>
          <p:cNvSpPr/>
          <p:nvPr/>
        </p:nvSpPr>
        <p:spPr>
          <a:xfrm>
            <a:off x="6500188" y="366431"/>
            <a:ext cx="5444159" cy="726832"/>
          </a:xfrm>
          <a:prstGeom prst="rect">
            <a:avLst/>
          </a:prstGeom>
          <a:solidFill>
            <a:srgbClr val="75B0DD"/>
          </a:solidFill>
          <a:ln w="12700">
            <a:noFill/>
            <a:miter lim="400000"/>
          </a:ln>
          <a:effectLst>
            <a:outerShdw blurRad="50800" dist="63500" dir="2700000" algn="tl" rotWithShape="0">
              <a:prstClr val="black">
                <a:alpha val="40000"/>
              </a:prstClr>
            </a:outerShdw>
            <a:softEdge rad="31750"/>
          </a:effectLst>
        </p:spPr>
        <p:txBody>
          <a:bodyPr lIns="46893" tIns="46893" rIns="46893" bIns="46893" anchor="ctr"/>
          <a:lstStyle/>
          <a:p>
            <a:pPr>
              <a:defRPr sz="2400">
                <a:solidFill>
                  <a:srgbClr val="FFFFFF"/>
                </a:solidFill>
              </a:defRPr>
            </a:pPr>
            <a:endParaRPr sz="2215" dirty="0"/>
          </a:p>
        </p:txBody>
      </p:sp>
      <p:sp>
        <p:nvSpPr>
          <p:cNvPr id="5" name="Shape 133">
            <a:extLst>
              <a:ext uri="{FF2B5EF4-FFF2-40B4-BE49-F238E27FC236}">
                <a16:creationId xmlns:a16="http://schemas.microsoft.com/office/drawing/2014/main" id="{605001D3-36F5-4B65-B2B9-FA62E5BEEA04}"/>
              </a:ext>
            </a:extLst>
          </p:cNvPr>
          <p:cNvSpPr/>
          <p:nvPr/>
        </p:nvSpPr>
        <p:spPr>
          <a:xfrm>
            <a:off x="6529278" y="446405"/>
            <a:ext cx="3785417" cy="648700"/>
          </a:xfrm>
          <a:prstGeom prst="rect">
            <a:avLst/>
          </a:prstGeom>
          <a:ln w="12700">
            <a:miter lim="400000"/>
          </a:ln>
          <a:extLst>
            <a:ext uri="{C572A759-6A51-4108-AA02-DFA0A04FC94B}">
              <ma14:wrappingTextBoxFlag xmlns:ma14="http://schemas.microsoft.com/office/mac/drawingml/2011/main" xmlns="" val="1"/>
            </a:ext>
          </a:extLst>
        </p:spPr>
        <p:txBody>
          <a:bodyPr wrap="square" lIns="46893" tIns="46893" rIns="46893" bIns="46893" anchor="ctr">
            <a:spAutoFit/>
          </a:bodyPr>
          <a:lstStyle>
            <a:lvl1pPr>
              <a:defRPr sz="3500" spc="-140">
                <a:solidFill>
                  <a:srgbClr val="FFFFFF"/>
                </a:solidFill>
                <a:latin typeface="ArialUnicodeMS"/>
                <a:ea typeface="ArialUnicodeMS"/>
                <a:cs typeface="ArialUnicodeMS"/>
                <a:sym typeface="ArialUnicodeMS"/>
              </a:defRPr>
            </a:lvl1pPr>
          </a:lstStyle>
          <a:p>
            <a:pPr algn="r"/>
            <a:r>
              <a:rPr lang="es-ES" sz="3600" dirty="0">
                <a:solidFill>
                  <a:schemeClr val="bg1"/>
                </a:solidFill>
                <a:latin typeface="Century Gothic" panose="020B0502020202020204" pitchFamily="34" charset="0"/>
                <a:ea typeface="ＭＳ Ｐゴシック" charset="-128"/>
              </a:rPr>
              <a:t>14. Nuevos retos</a:t>
            </a:r>
          </a:p>
        </p:txBody>
      </p:sp>
      <p:pic>
        <p:nvPicPr>
          <p:cNvPr id="7" name="pasted-image.pdf">
            <a:extLst>
              <a:ext uri="{FF2B5EF4-FFF2-40B4-BE49-F238E27FC236}">
                <a16:creationId xmlns:a16="http://schemas.microsoft.com/office/drawing/2014/main" id="{A439DEBA-BB0F-4833-A24F-C0906BA65300}"/>
              </a:ext>
            </a:extLst>
          </p:cNvPr>
          <p:cNvPicPr>
            <a:picLocks noChangeAspect="1"/>
          </p:cNvPicPr>
          <p:nvPr/>
        </p:nvPicPr>
        <p:blipFill>
          <a:blip r:embed="rId2" cstate="print">
            <a:extLst/>
          </a:blip>
          <a:stretch>
            <a:fillRect/>
          </a:stretch>
        </p:blipFill>
        <p:spPr>
          <a:xfrm>
            <a:off x="419167" y="294618"/>
            <a:ext cx="2087368" cy="727495"/>
          </a:xfrm>
          <a:prstGeom prst="rect">
            <a:avLst/>
          </a:prstGeom>
          <a:ln w="12700">
            <a:miter lim="400000"/>
          </a:ln>
        </p:spPr>
      </p:pic>
      <p:pic>
        <p:nvPicPr>
          <p:cNvPr id="8" name="Picture 2" descr="Resultado de imagen de everis">
            <a:extLst>
              <a:ext uri="{FF2B5EF4-FFF2-40B4-BE49-F238E27FC236}">
                <a16:creationId xmlns:a16="http://schemas.microsoft.com/office/drawing/2014/main" id="{64EB9F56-403F-4857-8331-FC208607774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40299" y="8578418"/>
            <a:ext cx="2018011" cy="153609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descr="Resultado de imagen de einforma">
            <a:extLst>
              <a:ext uri="{FF2B5EF4-FFF2-40B4-BE49-F238E27FC236}">
                <a16:creationId xmlns:a16="http://schemas.microsoft.com/office/drawing/2014/main" id="{511C547C-91B3-402E-9AEF-4E3C7C6BF5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8970155"/>
            <a:ext cx="1954213" cy="716770"/>
          </a:xfrm>
          <a:prstGeom prst="rect">
            <a:avLst/>
          </a:prstGeom>
          <a:noFill/>
          <a:extLst>
            <a:ext uri="{909E8E84-426E-40DD-AFC4-6F175D3DCCD1}">
              <a14:hiddenFill xmlns:a14="http://schemas.microsoft.com/office/drawing/2010/main">
                <a:solidFill>
                  <a:srgbClr val="FFFFFF"/>
                </a:solidFill>
              </a14:hiddenFill>
            </a:ext>
          </a:extLst>
        </p:spPr>
      </p:pic>
      <p:sp>
        <p:nvSpPr>
          <p:cNvPr id="10" name="Freeform 6">
            <a:extLst>
              <a:ext uri="{FF2B5EF4-FFF2-40B4-BE49-F238E27FC236}">
                <a16:creationId xmlns:a16="http://schemas.microsoft.com/office/drawing/2014/main" id="{3E425C9F-3CB1-4F88-ABBD-29F8B926EB20}"/>
              </a:ext>
            </a:extLst>
          </p:cNvPr>
          <p:cNvSpPr>
            <a:spLocks/>
          </p:cNvSpPr>
          <p:nvPr/>
        </p:nvSpPr>
        <p:spPr bwMode="auto">
          <a:xfrm>
            <a:off x="6529279" y="6223172"/>
            <a:ext cx="962516" cy="788861"/>
          </a:xfrm>
          <a:custGeom>
            <a:avLst/>
            <a:gdLst>
              <a:gd name="T0" fmla="*/ 1775 w 1775"/>
              <a:gd name="T1" fmla="*/ 272 h 1788"/>
              <a:gd name="T2" fmla="*/ 1775 w 1775"/>
              <a:gd name="T3" fmla="*/ 272 h 1788"/>
              <a:gd name="T4" fmla="*/ 1775 w 1775"/>
              <a:gd name="T5" fmla="*/ 53 h 1788"/>
              <a:gd name="T6" fmla="*/ 1723 w 1775"/>
              <a:gd name="T7" fmla="*/ 0 h 1788"/>
              <a:gd name="T8" fmla="*/ 52 w 1775"/>
              <a:gd name="T9" fmla="*/ 0 h 1788"/>
              <a:gd name="T10" fmla="*/ 0 w 1775"/>
              <a:gd name="T11" fmla="*/ 53 h 1788"/>
              <a:gd name="T12" fmla="*/ 0 w 1775"/>
              <a:gd name="T13" fmla="*/ 342 h 1788"/>
              <a:gd name="T14" fmla="*/ 80 w 1775"/>
              <a:gd name="T15" fmla="*/ 466 h 1788"/>
              <a:gd name="T16" fmla="*/ 0 w 1775"/>
              <a:gd name="T17" fmla="*/ 584 h 1788"/>
              <a:gd name="T18" fmla="*/ 80 w 1775"/>
              <a:gd name="T19" fmla="*/ 711 h 1788"/>
              <a:gd name="T20" fmla="*/ 0 w 1775"/>
              <a:gd name="T21" fmla="*/ 822 h 1788"/>
              <a:gd name="T22" fmla="*/ 80 w 1775"/>
              <a:gd name="T23" fmla="*/ 964 h 1788"/>
              <a:gd name="T24" fmla="*/ 0 w 1775"/>
              <a:gd name="T25" fmla="*/ 1076 h 1788"/>
              <a:gd name="T26" fmla="*/ 80 w 1775"/>
              <a:gd name="T27" fmla="*/ 1209 h 1788"/>
              <a:gd name="T28" fmla="*/ 80 w 1775"/>
              <a:gd name="T29" fmla="*/ 1303 h 1788"/>
              <a:gd name="T30" fmla="*/ 581 w 1775"/>
              <a:gd name="T31" fmla="*/ 1745 h 1788"/>
              <a:gd name="T32" fmla="*/ 693 w 1775"/>
              <a:gd name="T33" fmla="*/ 1788 h 1788"/>
              <a:gd name="T34" fmla="*/ 1086 w 1775"/>
              <a:gd name="T35" fmla="*/ 1788 h 1788"/>
              <a:gd name="T36" fmla="*/ 1198 w 1775"/>
              <a:gd name="T37" fmla="*/ 1745 h 1788"/>
              <a:gd name="T38" fmla="*/ 1695 w 1775"/>
              <a:gd name="T39" fmla="*/ 1303 h 1788"/>
              <a:gd name="T40" fmla="*/ 1695 w 1775"/>
              <a:gd name="T41" fmla="*/ 1139 h 1788"/>
              <a:gd name="T42" fmla="*/ 1775 w 1775"/>
              <a:gd name="T43" fmla="*/ 1005 h 1788"/>
              <a:gd name="T44" fmla="*/ 1695 w 1775"/>
              <a:gd name="T45" fmla="*/ 894 h 1788"/>
              <a:gd name="T46" fmla="*/ 1775 w 1775"/>
              <a:gd name="T47" fmla="*/ 752 h 1788"/>
              <a:gd name="T48" fmla="*/ 1695 w 1775"/>
              <a:gd name="T49" fmla="*/ 641 h 1788"/>
              <a:gd name="T50" fmla="*/ 1775 w 1775"/>
              <a:gd name="T51" fmla="*/ 514 h 1788"/>
              <a:gd name="T52" fmla="*/ 1695 w 1775"/>
              <a:gd name="T53" fmla="*/ 396 h 1788"/>
              <a:gd name="T54" fmla="*/ 1775 w 1775"/>
              <a:gd name="T55" fmla="*/ 272 h 1788"/>
              <a:gd name="T56" fmla="*/ 1775 w 1775"/>
              <a:gd name="T57" fmla="*/ 272 h 1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75" h="1788">
                <a:moveTo>
                  <a:pt x="1775" y="272"/>
                </a:moveTo>
                <a:lnTo>
                  <a:pt x="1775" y="272"/>
                </a:lnTo>
                <a:lnTo>
                  <a:pt x="1775" y="53"/>
                </a:lnTo>
                <a:cubicBezTo>
                  <a:pt x="1775" y="24"/>
                  <a:pt x="1752" y="0"/>
                  <a:pt x="1723" y="0"/>
                </a:cubicBezTo>
                <a:lnTo>
                  <a:pt x="52" y="0"/>
                </a:lnTo>
                <a:cubicBezTo>
                  <a:pt x="23" y="0"/>
                  <a:pt x="0" y="24"/>
                  <a:pt x="0" y="53"/>
                </a:cubicBezTo>
                <a:lnTo>
                  <a:pt x="0" y="342"/>
                </a:lnTo>
                <a:cubicBezTo>
                  <a:pt x="0" y="386"/>
                  <a:pt x="80" y="409"/>
                  <a:pt x="80" y="466"/>
                </a:cubicBezTo>
                <a:cubicBezTo>
                  <a:pt x="80" y="523"/>
                  <a:pt x="0" y="523"/>
                  <a:pt x="0" y="584"/>
                </a:cubicBezTo>
                <a:cubicBezTo>
                  <a:pt x="0" y="645"/>
                  <a:pt x="80" y="639"/>
                  <a:pt x="80" y="711"/>
                </a:cubicBezTo>
                <a:cubicBezTo>
                  <a:pt x="80" y="783"/>
                  <a:pt x="0" y="757"/>
                  <a:pt x="0" y="822"/>
                </a:cubicBezTo>
                <a:cubicBezTo>
                  <a:pt x="0" y="888"/>
                  <a:pt x="80" y="892"/>
                  <a:pt x="80" y="964"/>
                </a:cubicBezTo>
                <a:cubicBezTo>
                  <a:pt x="80" y="1036"/>
                  <a:pt x="0" y="1012"/>
                  <a:pt x="0" y="1076"/>
                </a:cubicBezTo>
                <a:cubicBezTo>
                  <a:pt x="0" y="1139"/>
                  <a:pt x="80" y="1141"/>
                  <a:pt x="80" y="1209"/>
                </a:cubicBezTo>
                <a:lnTo>
                  <a:pt x="80" y="1303"/>
                </a:lnTo>
                <a:lnTo>
                  <a:pt x="581" y="1745"/>
                </a:lnTo>
                <a:cubicBezTo>
                  <a:pt x="612" y="1773"/>
                  <a:pt x="651" y="1788"/>
                  <a:pt x="693" y="1788"/>
                </a:cubicBezTo>
                <a:lnTo>
                  <a:pt x="1086" y="1788"/>
                </a:lnTo>
                <a:cubicBezTo>
                  <a:pt x="1127" y="1788"/>
                  <a:pt x="1167" y="1773"/>
                  <a:pt x="1198" y="1745"/>
                </a:cubicBezTo>
                <a:lnTo>
                  <a:pt x="1695" y="1303"/>
                </a:lnTo>
                <a:lnTo>
                  <a:pt x="1695" y="1139"/>
                </a:lnTo>
                <a:cubicBezTo>
                  <a:pt x="1695" y="1071"/>
                  <a:pt x="1775" y="1069"/>
                  <a:pt x="1775" y="1005"/>
                </a:cubicBezTo>
                <a:cubicBezTo>
                  <a:pt x="1775" y="942"/>
                  <a:pt x="1695" y="966"/>
                  <a:pt x="1695" y="894"/>
                </a:cubicBezTo>
                <a:cubicBezTo>
                  <a:pt x="1695" y="822"/>
                  <a:pt x="1775" y="818"/>
                  <a:pt x="1775" y="752"/>
                </a:cubicBezTo>
                <a:cubicBezTo>
                  <a:pt x="1775" y="687"/>
                  <a:pt x="1695" y="713"/>
                  <a:pt x="1695" y="641"/>
                </a:cubicBezTo>
                <a:cubicBezTo>
                  <a:pt x="1695" y="569"/>
                  <a:pt x="1775" y="575"/>
                  <a:pt x="1775" y="514"/>
                </a:cubicBezTo>
                <a:cubicBezTo>
                  <a:pt x="1775" y="453"/>
                  <a:pt x="1695" y="453"/>
                  <a:pt x="1695" y="396"/>
                </a:cubicBezTo>
                <a:cubicBezTo>
                  <a:pt x="1695" y="339"/>
                  <a:pt x="1775" y="315"/>
                  <a:pt x="1775" y="272"/>
                </a:cubicBezTo>
                <a:lnTo>
                  <a:pt x="1775" y="272"/>
                </a:lnTo>
                <a:close/>
              </a:path>
            </a:pathLst>
          </a:custGeom>
          <a:solidFill>
            <a:srgbClr val="7F7F7F">
              <a:alpha val="50196"/>
            </a:srgbClr>
          </a:solidFill>
          <a:ln w="952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11" name="Freeform 7">
            <a:extLst>
              <a:ext uri="{FF2B5EF4-FFF2-40B4-BE49-F238E27FC236}">
                <a16:creationId xmlns:a16="http://schemas.microsoft.com/office/drawing/2014/main" id="{2807F6B1-A6A6-4958-A8ED-589318B00D84}"/>
              </a:ext>
            </a:extLst>
          </p:cNvPr>
          <p:cNvSpPr>
            <a:spLocks/>
          </p:cNvSpPr>
          <p:nvPr/>
        </p:nvSpPr>
        <p:spPr bwMode="auto">
          <a:xfrm>
            <a:off x="5904154" y="3200673"/>
            <a:ext cx="2179665" cy="714247"/>
          </a:xfrm>
          <a:custGeom>
            <a:avLst/>
            <a:gdLst>
              <a:gd name="T0" fmla="*/ 4021 w 4021"/>
              <a:gd name="T1" fmla="*/ 1317 h 1317"/>
              <a:gd name="T2" fmla="*/ 4021 w 4021"/>
              <a:gd name="T3" fmla="*/ 1317 h 1317"/>
              <a:gd name="T4" fmla="*/ 2010 w 4021"/>
              <a:gd name="T5" fmla="*/ 0 h 1317"/>
              <a:gd name="T6" fmla="*/ 0 w 4021"/>
              <a:gd name="T7" fmla="*/ 1317 h 1317"/>
              <a:gd name="T8" fmla="*/ 4021 w 4021"/>
              <a:gd name="T9" fmla="*/ 1317 h 1317"/>
            </a:gdLst>
            <a:ahLst/>
            <a:cxnLst>
              <a:cxn ang="0">
                <a:pos x="T0" y="T1"/>
              </a:cxn>
              <a:cxn ang="0">
                <a:pos x="T2" y="T3"/>
              </a:cxn>
              <a:cxn ang="0">
                <a:pos x="T4" y="T5"/>
              </a:cxn>
              <a:cxn ang="0">
                <a:pos x="T6" y="T7"/>
              </a:cxn>
              <a:cxn ang="0">
                <a:pos x="T8" y="T9"/>
              </a:cxn>
            </a:cxnLst>
            <a:rect l="0" t="0" r="r" b="b"/>
            <a:pathLst>
              <a:path w="4021" h="1317">
                <a:moveTo>
                  <a:pt x="4021" y="1317"/>
                </a:moveTo>
                <a:lnTo>
                  <a:pt x="4021" y="1317"/>
                </a:lnTo>
                <a:cubicBezTo>
                  <a:pt x="3733" y="492"/>
                  <a:pt x="2960" y="0"/>
                  <a:pt x="2010" y="0"/>
                </a:cubicBezTo>
                <a:cubicBezTo>
                  <a:pt x="1060" y="0"/>
                  <a:pt x="287" y="492"/>
                  <a:pt x="0" y="1317"/>
                </a:cubicBezTo>
                <a:lnTo>
                  <a:pt x="4021" y="1317"/>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12" name="Freeform 10">
            <a:extLst>
              <a:ext uri="{FF2B5EF4-FFF2-40B4-BE49-F238E27FC236}">
                <a16:creationId xmlns:a16="http://schemas.microsoft.com/office/drawing/2014/main" id="{D53158E4-EF69-438B-B0C4-C771A97BE866}"/>
              </a:ext>
            </a:extLst>
          </p:cNvPr>
          <p:cNvSpPr>
            <a:spLocks/>
          </p:cNvSpPr>
          <p:nvPr/>
        </p:nvSpPr>
        <p:spPr bwMode="auto">
          <a:xfrm>
            <a:off x="5839222" y="3968391"/>
            <a:ext cx="2309528" cy="687510"/>
          </a:xfrm>
          <a:custGeom>
            <a:avLst/>
            <a:gdLst>
              <a:gd name="T0" fmla="*/ 0 w 4262"/>
              <a:gd name="T1" fmla="*/ 643 h 1268"/>
              <a:gd name="T2" fmla="*/ 0 w 4262"/>
              <a:gd name="T3" fmla="*/ 643 h 1268"/>
              <a:gd name="T4" fmla="*/ 85 w 4262"/>
              <a:gd name="T5" fmla="*/ 1268 h 1268"/>
              <a:gd name="T6" fmla="*/ 4178 w 4262"/>
              <a:gd name="T7" fmla="*/ 1268 h 1268"/>
              <a:gd name="T8" fmla="*/ 4262 w 4262"/>
              <a:gd name="T9" fmla="*/ 643 h 1268"/>
              <a:gd name="T10" fmla="*/ 4174 w 4262"/>
              <a:gd name="T11" fmla="*/ 0 h 1268"/>
              <a:gd name="T12" fmla="*/ 89 w 4262"/>
              <a:gd name="T13" fmla="*/ 0 h 1268"/>
              <a:gd name="T14" fmla="*/ 0 w 4262"/>
              <a:gd name="T15" fmla="*/ 643 h 1268"/>
              <a:gd name="T16" fmla="*/ 0 w 4262"/>
              <a:gd name="T17" fmla="*/ 643 h 1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62" h="1268">
                <a:moveTo>
                  <a:pt x="0" y="643"/>
                </a:moveTo>
                <a:lnTo>
                  <a:pt x="0" y="643"/>
                </a:lnTo>
                <a:cubicBezTo>
                  <a:pt x="0" y="876"/>
                  <a:pt x="32" y="1082"/>
                  <a:pt x="85" y="1268"/>
                </a:cubicBezTo>
                <a:lnTo>
                  <a:pt x="4178" y="1268"/>
                </a:lnTo>
                <a:cubicBezTo>
                  <a:pt x="4230" y="1082"/>
                  <a:pt x="4262" y="876"/>
                  <a:pt x="4262" y="643"/>
                </a:cubicBezTo>
                <a:cubicBezTo>
                  <a:pt x="4262" y="412"/>
                  <a:pt x="4231" y="198"/>
                  <a:pt x="4174" y="0"/>
                </a:cubicBezTo>
                <a:lnTo>
                  <a:pt x="89" y="0"/>
                </a:lnTo>
                <a:cubicBezTo>
                  <a:pt x="31" y="198"/>
                  <a:pt x="0" y="412"/>
                  <a:pt x="0" y="643"/>
                </a:cubicBezTo>
                <a:lnTo>
                  <a:pt x="0" y="643"/>
                </a:lnTo>
                <a:close/>
              </a:path>
            </a:pathLst>
          </a:custGeom>
          <a:solidFill>
            <a:schemeClr val="accent5"/>
          </a:solidFill>
          <a:ln w="952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13" name="Freeform 12">
            <a:extLst>
              <a:ext uri="{FF2B5EF4-FFF2-40B4-BE49-F238E27FC236}">
                <a16:creationId xmlns:a16="http://schemas.microsoft.com/office/drawing/2014/main" id="{3299357C-2089-4EB0-8513-DFEF7C3F3C62}"/>
              </a:ext>
            </a:extLst>
          </p:cNvPr>
          <p:cNvSpPr>
            <a:spLocks/>
          </p:cNvSpPr>
          <p:nvPr/>
        </p:nvSpPr>
        <p:spPr bwMode="auto">
          <a:xfrm>
            <a:off x="6278466" y="5451633"/>
            <a:ext cx="1429769" cy="714247"/>
          </a:xfrm>
          <a:custGeom>
            <a:avLst/>
            <a:gdLst>
              <a:gd name="T0" fmla="*/ 0 w 2640"/>
              <a:gd name="T1" fmla="*/ 0 h 1317"/>
              <a:gd name="T2" fmla="*/ 0 w 2640"/>
              <a:gd name="T3" fmla="*/ 0 h 1317"/>
              <a:gd name="T4" fmla="*/ 127 w 2640"/>
              <a:gd name="T5" fmla="*/ 630 h 1317"/>
              <a:gd name="T6" fmla="*/ 610 w 2640"/>
              <a:gd name="T7" fmla="*/ 1317 h 1317"/>
              <a:gd name="T8" fmla="*/ 2030 w 2640"/>
              <a:gd name="T9" fmla="*/ 1317 h 1317"/>
              <a:gd name="T10" fmla="*/ 2513 w 2640"/>
              <a:gd name="T11" fmla="*/ 630 h 1317"/>
              <a:gd name="T12" fmla="*/ 2640 w 2640"/>
              <a:gd name="T13" fmla="*/ 0 h 1317"/>
              <a:gd name="T14" fmla="*/ 0 w 2640"/>
              <a:gd name="T15" fmla="*/ 0 h 1317"/>
              <a:gd name="T16" fmla="*/ 0 w 2640"/>
              <a:gd name="T17" fmla="*/ 0 h 1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40" h="1317">
                <a:moveTo>
                  <a:pt x="0" y="0"/>
                </a:moveTo>
                <a:lnTo>
                  <a:pt x="0" y="0"/>
                </a:lnTo>
                <a:cubicBezTo>
                  <a:pt x="77" y="190"/>
                  <a:pt x="127" y="394"/>
                  <a:pt x="127" y="630"/>
                </a:cubicBezTo>
                <a:cubicBezTo>
                  <a:pt x="127" y="857"/>
                  <a:pt x="340" y="1317"/>
                  <a:pt x="610" y="1317"/>
                </a:cubicBezTo>
                <a:lnTo>
                  <a:pt x="2030" y="1317"/>
                </a:lnTo>
                <a:cubicBezTo>
                  <a:pt x="2300" y="1317"/>
                  <a:pt x="2513" y="857"/>
                  <a:pt x="2513" y="630"/>
                </a:cubicBezTo>
                <a:cubicBezTo>
                  <a:pt x="2513" y="394"/>
                  <a:pt x="2563" y="190"/>
                  <a:pt x="2640" y="0"/>
                </a:cubicBezTo>
                <a:lnTo>
                  <a:pt x="0" y="0"/>
                </a:lnTo>
                <a:lnTo>
                  <a:pt x="0" y="0"/>
                </a:lnTo>
                <a:close/>
              </a:path>
            </a:pathLst>
          </a:custGeom>
          <a:solidFill>
            <a:schemeClr val="accent1"/>
          </a:solidFill>
          <a:ln w="952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14" name="Freeform 14">
            <a:extLst>
              <a:ext uri="{FF2B5EF4-FFF2-40B4-BE49-F238E27FC236}">
                <a16:creationId xmlns:a16="http://schemas.microsoft.com/office/drawing/2014/main" id="{5D2160FE-DCCF-463A-AD7D-0E37329AE628}"/>
              </a:ext>
            </a:extLst>
          </p:cNvPr>
          <p:cNvSpPr>
            <a:spLocks/>
          </p:cNvSpPr>
          <p:nvPr/>
        </p:nvSpPr>
        <p:spPr bwMode="auto">
          <a:xfrm>
            <a:off x="5901608" y="4710648"/>
            <a:ext cx="2184757" cy="687510"/>
          </a:xfrm>
          <a:custGeom>
            <a:avLst/>
            <a:gdLst>
              <a:gd name="T0" fmla="*/ 3379 w 4032"/>
              <a:gd name="T1" fmla="*/ 1267 h 1267"/>
              <a:gd name="T2" fmla="*/ 3379 w 4032"/>
              <a:gd name="T3" fmla="*/ 1267 h 1267"/>
              <a:gd name="T4" fmla="*/ 4032 w 4032"/>
              <a:gd name="T5" fmla="*/ 0 h 1267"/>
              <a:gd name="T6" fmla="*/ 0 w 4032"/>
              <a:gd name="T7" fmla="*/ 0 h 1267"/>
              <a:gd name="T8" fmla="*/ 653 w 4032"/>
              <a:gd name="T9" fmla="*/ 1267 h 1267"/>
              <a:gd name="T10" fmla="*/ 3379 w 4032"/>
              <a:gd name="T11" fmla="*/ 1267 h 1267"/>
              <a:gd name="T12" fmla="*/ 3379 w 4032"/>
              <a:gd name="T13" fmla="*/ 1267 h 1267"/>
            </a:gdLst>
            <a:ahLst/>
            <a:cxnLst>
              <a:cxn ang="0">
                <a:pos x="T0" y="T1"/>
              </a:cxn>
              <a:cxn ang="0">
                <a:pos x="T2" y="T3"/>
              </a:cxn>
              <a:cxn ang="0">
                <a:pos x="T4" y="T5"/>
              </a:cxn>
              <a:cxn ang="0">
                <a:pos x="T6" y="T7"/>
              </a:cxn>
              <a:cxn ang="0">
                <a:pos x="T8" y="T9"/>
              </a:cxn>
              <a:cxn ang="0">
                <a:pos x="T10" y="T11"/>
              </a:cxn>
              <a:cxn ang="0">
                <a:pos x="T12" y="T13"/>
              </a:cxn>
            </a:cxnLst>
            <a:rect l="0" t="0" r="r" b="b"/>
            <a:pathLst>
              <a:path w="4032" h="1267">
                <a:moveTo>
                  <a:pt x="3379" y="1267"/>
                </a:moveTo>
                <a:lnTo>
                  <a:pt x="3379" y="1267"/>
                </a:lnTo>
                <a:cubicBezTo>
                  <a:pt x="3568" y="854"/>
                  <a:pt x="3869" y="495"/>
                  <a:pt x="4032" y="0"/>
                </a:cubicBezTo>
                <a:lnTo>
                  <a:pt x="0" y="0"/>
                </a:lnTo>
                <a:cubicBezTo>
                  <a:pt x="163" y="495"/>
                  <a:pt x="464" y="854"/>
                  <a:pt x="653" y="1267"/>
                </a:cubicBezTo>
                <a:lnTo>
                  <a:pt x="3379" y="1267"/>
                </a:lnTo>
                <a:lnTo>
                  <a:pt x="3379" y="1267"/>
                </a:lnTo>
                <a:close/>
              </a:path>
            </a:pathLst>
          </a:custGeom>
          <a:solidFill>
            <a:schemeClr val="accent3"/>
          </a:solidFill>
          <a:ln w="952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cxnSp>
        <p:nvCxnSpPr>
          <p:cNvPr id="15" name="Straight Connector 31">
            <a:extLst>
              <a:ext uri="{FF2B5EF4-FFF2-40B4-BE49-F238E27FC236}">
                <a16:creationId xmlns:a16="http://schemas.microsoft.com/office/drawing/2014/main" id="{C90C2ED8-C99F-4FFE-8A88-D71A36520EE6}"/>
              </a:ext>
            </a:extLst>
          </p:cNvPr>
          <p:cNvCxnSpPr/>
          <p:nvPr/>
        </p:nvCxnSpPr>
        <p:spPr>
          <a:xfrm>
            <a:off x="7560337" y="3562844"/>
            <a:ext cx="921708"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6" name="Oval 35">
            <a:extLst>
              <a:ext uri="{FF2B5EF4-FFF2-40B4-BE49-F238E27FC236}">
                <a16:creationId xmlns:a16="http://schemas.microsoft.com/office/drawing/2014/main" id="{A5D3E6DB-A10A-4248-AF98-0277BE8491AE}"/>
              </a:ext>
            </a:extLst>
          </p:cNvPr>
          <p:cNvSpPr/>
          <p:nvPr/>
        </p:nvSpPr>
        <p:spPr>
          <a:xfrm>
            <a:off x="8482033" y="3267608"/>
            <a:ext cx="590472" cy="590472"/>
          </a:xfrm>
          <a:prstGeom prst="ellipse">
            <a:avLst/>
          </a:prstGeom>
          <a:solidFill>
            <a:schemeClr val="bg2">
              <a:alpha val="20000"/>
            </a:schemeClr>
          </a:solidFill>
          <a:ln w="19050">
            <a:solidFill>
              <a:schemeClr val="bg2"/>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dirty="0">
                <a:solidFill>
                  <a:schemeClr val="tx1"/>
                </a:solidFill>
                <a:latin typeface="Century Gothic" panose="020B0502020202020204" pitchFamily="34" charset="0"/>
              </a:rPr>
              <a:t>D</a:t>
            </a:r>
          </a:p>
        </p:txBody>
      </p:sp>
      <p:cxnSp>
        <p:nvCxnSpPr>
          <p:cNvPr id="17" name="Straight Connector 36">
            <a:extLst>
              <a:ext uri="{FF2B5EF4-FFF2-40B4-BE49-F238E27FC236}">
                <a16:creationId xmlns:a16="http://schemas.microsoft.com/office/drawing/2014/main" id="{E005903E-E4EB-4B1B-A20D-A0CA69B65B88}"/>
              </a:ext>
            </a:extLst>
          </p:cNvPr>
          <p:cNvCxnSpPr/>
          <p:nvPr/>
        </p:nvCxnSpPr>
        <p:spPr>
          <a:xfrm flipV="1">
            <a:off x="7848371" y="4312146"/>
            <a:ext cx="633663"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8" name="Oval 37">
            <a:extLst>
              <a:ext uri="{FF2B5EF4-FFF2-40B4-BE49-F238E27FC236}">
                <a16:creationId xmlns:a16="http://schemas.microsoft.com/office/drawing/2014/main" id="{7837902F-A6D0-4804-A9FD-66D2EF917BD3}"/>
              </a:ext>
            </a:extLst>
          </p:cNvPr>
          <p:cNvSpPr/>
          <p:nvPr/>
        </p:nvSpPr>
        <p:spPr>
          <a:xfrm>
            <a:off x="8482033" y="4016910"/>
            <a:ext cx="590472" cy="590472"/>
          </a:xfrm>
          <a:prstGeom prst="ellipse">
            <a:avLst/>
          </a:prstGeom>
          <a:solidFill>
            <a:schemeClr val="accent5">
              <a:alpha val="20000"/>
            </a:schemeClr>
          </a:solidFill>
          <a:ln w="19050">
            <a:solidFill>
              <a:schemeClr val="accent5"/>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dirty="0">
                <a:solidFill>
                  <a:schemeClr val="tx1"/>
                </a:solidFill>
                <a:latin typeface="Century Gothic" panose="020B0502020202020204" pitchFamily="34" charset="0"/>
              </a:rPr>
              <a:t>C</a:t>
            </a:r>
          </a:p>
        </p:txBody>
      </p:sp>
      <p:cxnSp>
        <p:nvCxnSpPr>
          <p:cNvPr id="19" name="Straight Connector 38">
            <a:extLst>
              <a:ext uri="{FF2B5EF4-FFF2-40B4-BE49-F238E27FC236}">
                <a16:creationId xmlns:a16="http://schemas.microsoft.com/office/drawing/2014/main" id="{F6F8D09A-5649-4616-B49A-48DE7045458C}"/>
              </a:ext>
            </a:extLst>
          </p:cNvPr>
          <p:cNvCxnSpPr/>
          <p:nvPr/>
        </p:nvCxnSpPr>
        <p:spPr>
          <a:xfrm>
            <a:off x="7560337" y="5052698"/>
            <a:ext cx="921708"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0" name="Oval 39">
            <a:extLst>
              <a:ext uri="{FF2B5EF4-FFF2-40B4-BE49-F238E27FC236}">
                <a16:creationId xmlns:a16="http://schemas.microsoft.com/office/drawing/2014/main" id="{26F85D49-4417-4E65-AFD4-96120090046D}"/>
              </a:ext>
            </a:extLst>
          </p:cNvPr>
          <p:cNvSpPr/>
          <p:nvPr/>
        </p:nvSpPr>
        <p:spPr>
          <a:xfrm>
            <a:off x="8482033" y="4757462"/>
            <a:ext cx="590472" cy="590472"/>
          </a:xfrm>
          <a:prstGeom prst="ellipse">
            <a:avLst/>
          </a:prstGeom>
          <a:solidFill>
            <a:schemeClr val="accent3">
              <a:alpha val="20000"/>
            </a:schemeClr>
          </a:solidFill>
          <a:ln w="19050">
            <a:solidFill>
              <a:schemeClr val="accent2"/>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dirty="0">
                <a:solidFill>
                  <a:schemeClr val="tx1"/>
                </a:solidFill>
                <a:latin typeface="Century Gothic" panose="020B0502020202020204" pitchFamily="34" charset="0"/>
              </a:rPr>
              <a:t>B</a:t>
            </a:r>
          </a:p>
        </p:txBody>
      </p:sp>
      <p:cxnSp>
        <p:nvCxnSpPr>
          <p:cNvPr id="21" name="Straight Connector 40">
            <a:extLst>
              <a:ext uri="{FF2B5EF4-FFF2-40B4-BE49-F238E27FC236}">
                <a16:creationId xmlns:a16="http://schemas.microsoft.com/office/drawing/2014/main" id="{8E169C0F-1878-4054-BA9D-BC8A4AF5B5FB}"/>
              </a:ext>
            </a:extLst>
          </p:cNvPr>
          <p:cNvCxnSpPr/>
          <p:nvPr/>
        </p:nvCxnSpPr>
        <p:spPr>
          <a:xfrm>
            <a:off x="7339074" y="5793299"/>
            <a:ext cx="1142972"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2" name="Oval 41">
            <a:extLst>
              <a:ext uri="{FF2B5EF4-FFF2-40B4-BE49-F238E27FC236}">
                <a16:creationId xmlns:a16="http://schemas.microsoft.com/office/drawing/2014/main" id="{EF1749CD-4708-407E-8380-BB9C981E6451}"/>
              </a:ext>
            </a:extLst>
          </p:cNvPr>
          <p:cNvSpPr/>
          <p:nvPr/>
        </p:nvSpPr>
        <p:spPr>
          <a:xfrm>
            <a:off x="8482033" y="5494469"/>
            <a:ext cx="590472" cy="590472"/>
          </a:xfrm>
          <a:prstGeom prst="ellipse">
            <a:avLst/>
          </a:prstGeom>
          <a:solidFill>
            <a:schemeClr val="accent1">
              <a:alpha val="20000"/>
            </a:schemeClr>
          </a:solid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dirty="0">
                <a:solidFill>
                  <a:schemeClr val="tx1"/>
                </a:solidFill>
                <a:latin typeface="Century Gothic" panose="020B0502020202020204" pitchFamily="34" charset="0"/>
              </a:rPr>
              <a:t>A</a:t>
            </a:r>
          </a:p>
        </p:txBody>
      </p:sp>
      <p:sp>
        <p:nvSpPr>
          <p:cNvPr id="23" name="Rectangle 48">
            <a:extLst>
              <a:ext uri="{FF2B5EF4-FFF2-40B4-BE49-F238E27FC236}">
                <a16:creationId xmlns:a16="http://schemas.microsoft.com/office/drawing/2014/main" id="{F30AA59A-57C6-4F09-A35C-10EBCE521F52}"/>
              </a:ext>
            </a:extLst>
          </p:cNvPr>
          <p:cNvSpPr/>
          <p:nvPr/>
        </p:nvSpPr>
        <p:spPr>
          <a:xfrm>
            <a:off x="9187592" y="4781136"/>
            <a:ext cx="2756755" cy="369332"/>
          </a:xfrm>
          <a:prstGeom prst="rect">
            <a:avLst/>
          </a:prstGeom>
        </p:spPr>
        <p:txBody>
          <a:bodyPr wrap="square">
            <a:spAutoFit/>
          </a:bodyPr>
          <a:lstStyle/>
          <a:p>
            <a:pPr>
              <a:lnSpc>
                <a:spcPct val="90000"/>
              </a:lnSpc>
            </a:pPr>
            <a:r>
              <a:rPr lang="en-US" sz="2000" b="1" dirty="0" err="1">
                <a:latin typeface="Century Gothic" panose="020B0502020202020204" pitchFamily="34" charset="0"/>
              </a:rPr>
              <a:t>Nuevos</a:t>
            </a:r>
            <a:r>
              <a:rPr lang="en-US" sz="2000" b="1" dirty="0">
                <a:latin typeface="Century Gothic" panose="020B0502020202020204" pitchFamily="34" charset="0"/>
              </a:rPr>
              <a:t> </a:t>
            </a:r>
            <a:r>
              <a:rPr lang="en-US" sz="2000" b="1" dirty="0" err="1">
                <a:latin typeface="Century Gothic" panose="020B0502020202020204" pitchFamily="34" charset="0"/>
              </a:rPr>
              <a:t>desarrollos</a:t>
            </a:r>
            <a:endParaRPr lang="en-US" sz="2000" b="1" dirty="0">
              <a:latin typeface="Century Gothic" panose="020B0502020202020204" pitchFamily="34" charset="0"/>
            </a:endParaRPr>
          </a:p>
        </p:txBody>
      </p:sp>
      <p:sp>
        <p:nvSpPr>
          <p:cNvPr id="25" name="Rectangle 50">
            <a:extLst>
              <a:ext uri="{FF2B5EF4-FFF2-40B4-BE49-F238E27FC236}">
                <a16:creationId xmlns:a16="http://schemas.microsoft.com/office/drawing/2014/main" id="{A2991339-6485-4F12-9546-E582F0D352E5}"/>
              </a:ext>
            </a:extLst>
          </p:cNvPr>
          <p:cNvSpPr/>
          <p:nvPr/>
        </p:nvSpPr>
        <p:spPr>
          <a:xfrm>
            <a:off x="9187595" y="3355331"/>
            <a:ext cx="2756755" cy="369332"/>
          </a:xfrm>
          <a:prstGeom prst="rect">
            <a:avLst/>
          </a:prstGeom>
        </p:spPr>
        <p:txBody>
          <a:bodyPr wrap="square">
            <a:spAutoFit/>
          </a:bodyPr>
          <a:lstStyle/>
          <a:p>
            <a:pPr>
              <a:lnSpc>
                <a:spcPct val="90000"/>
              </a:lnSpc>
            </a:pPr>
            <a:r>
              <a:rPr lang="es-ES" sz="2000" b="1" dirty="0">
                <a:latin typeface="Century Gothic" panose="020B0502020202020204" pitchFamily="34" charset="0"/>
              </a:rPr>
              <a:t>Internacionalización</a:t>
            </a:r>
          </a:p>
        </p:txBody>
      </p:sp>
      <p:sp>
        <p:nvSpPr>
          <p:cNvPr id="26" name="Rectangle 51">
            <a:extLst>
              <a:ext uri="{FF2B5EF4-FFF2-40B4-BE49-F238E27FC236}">
                <a16:creationId xmlns:a16="http://schemas.microsoft.com/office/drawing/2014/main" id="{43E81D2D-230E-4758-B9C9-1C552CF44B84}"/>
              </a:ext>
            </a:extLst>
          </p:cNvPr>
          <p:cNvSpPr/>
          <p:nvPr/>
        </p:nvSpPr>
        <p:spPr>
          <a:xfrm>
            <a:off x="9187593" y="5654361"/>
            <a:ext cx="2460599" cy="369332"/>
          </a:xfrm>
          <a:prstGeom prst="rect">
            <a:avLst/>
          </a:prstGeom>
        </p:spPr>
        <p:txBody>
          <a:bodyPr wrap="square">
            <a:spAutoFit/>
          </a:bodyPr>
          <a:lstStyle/>
          <a:p>
            <a:pPr>
              <a:lnSpc>
                <a:spcPct val="90000"/>
              </a:lnSpc>
            </a:pPr>
            <a:r>
              <a:rPr lang="en-US" sz="2000" b="1" dirty="0">
                <a:latin typeface="Century Gothic" panose="020B0502020202020204" pitchFamily="34" charset="0"/>
              </a:rPr>
              <a:t>Nuevos </a:t>
            </a:r>
            <a:r>
              <a:rPr lang="es-ES" sz="2000" b="1" dirty="0">
                <a:latin typeface="Century Gothic" panose="020B0502020202020204" pitchFamily="34" charset="0"/>
              </a:rPr>
              <a:t>servicios</a:t>
            </a:r>
          </a:p>
        </p:txBody>
      </p:sp>
      <p:sp>
        <p:nvSpPr>
          <p:cNvPr id="28" name="Rectangle 52">
            <a:extLst>
              <a:ext uri="{FF2B5EF4-FFF2-40B4-BE49-F238E27FC236}">
                <a16:creationId xmlns:a16="http://schemas.microsoft.com/office/drawing/2014/main" id="{C80E9759-554F-437E-9B90-CF9FE53AEBDA}"/>
              </a:ext>
            </a:extLst>
          </p:cNvPr>
          <p:cNvSpPr/>
          <p:nvPr/>
        </p:nvSpPr>
        <p:spPr>
          <a:xfrm>
            <a:off x="1890006" y="3395505"/>
            <a:ext cx="3689768" cy="3401509"/>
          </a:xfrm>
          <a:prstGeom prst="rect">
            <a:avLst/>
          </a:prstGeom>
        </p:spPr>
        <p:txBody>
          <a:bodyPr wrap="square">
            <a:spAutoFit/>
          </a:bodyPr>
          <a:lstStyle/>
          <a:p>
            <a:pPr>
              <a:lnSpc>
                <a:spcPct val="130000"/>
              </a:lnSpc>
            </a:pPr>
            <a:r>
              <a:rPr lang="es-ES" sz="2400" dirty="0">
                <a:latin typeface="Century Gothic" panose="020B0502020202020204" pitchFamily="34" charset="0"/>
              </a:rPr>
              <a:t>En </a:t>
            </a:r>
            <a:r>
              <a:rPr lang="es-ES" sz="2400" dirty="0" err="1">
                <a:latin typeface="Century Gothic" panose="020B0502020202020204" pitchFamily="34" charset="0"/>
              </a:rPr>
              <a:t>Icired</a:t>
            </a:r>
            <a:r>
              <a:rPr lang="es-ES" sz="2400" dirty="0">
                <a:latin typeface="Century Gothic" panose="020B0502020202020204" pitchFamily="34" charset="0"/>
              </a:rPr>
              <a:t> estamos trabajando para seguir innovando con el objetivo de optimizar el servicio para nuestros clientes y mejorar la eficacia en el recobro.</a:t>
            </a:r>
            <a:endParaRPr lang="en-US" sz="2400" dirty="0">
              <a:latin typeface="Century Gothic" panose="020B0502020202020204" pitchFamily="34" charset="0"/>
            </a:endParaRPr>
          </a:p>
        </p:txBody>
      </p:sp>
      <p:sp>
        <p:nvSpPr>
          <p:cNvPr id="29" name="Rectangle 48">
            <a:extLst>
              <a:ext uri="{FF2B5EF4-FFF2-40B4-BE49-F238E27FC236}">
                <a16:creationId xmlns:a16="http://schemas.microsoft.com/office/drawing/2014/main" id="{C09C8D82-87CC-4497-A3CB-662B55AE04F4}"/>
              </a:ext>
            </a:extLst>
          </p:cNvPr>
          <p:cNvSpPr/>
          <p:nvPr/>
        </p:nvSpPr>
        <p:spPr>
          <a:xfrm>
            <a:off x="9225695" y="4037703"/>
            <a:ext cx="2460599" cy="369332"/>
          </a:xfrm>
          <a:prstGeom prst="rect">
            <a:avLst/>
          </a:prstGeom>
        </p:spPr>
        <p:txBody>
          <a:bodyPr wrap="square">
            <a:spAutoFit/>
          </a:bodyPr>
          <a:lstStyle/>
          <a:p>
            <a:pPr>
              <a:lnSpc>
                <a:spcPct val="90000"/>
              </a:lnSpc>
            </a:pPr>
            <a:r>
              <a:rPr lang="es-ES" sz="2000" b="1" dirty="0">
                <a:latin typeface="Century Gothic" panose="020B0502020202020204" pitchFamily="34" charset="0"/>
              </a:rPr>
              <a:t>Nuevos</a:t>
            </a:r>
            <a:r>
              <a:rPr lang="en-US" sz="2000" b="1" dirty="0">
                <a:latin typeface="Century Gothic" panose="020B0502020202020204" pitchFamily="34" charset="0"/>
              </a:rPr>
              <a:t> proyectos</a:t>
            </a:r>
          </a:p>
        </p:txBody>
      </p:sp>
    </p:spTree>
    <p:extLst>
      <p:ext uri="{BB962C8B-B14F-4D97-AF65-F5344CB8AC3E}">
        <p14:creationId xmlns:p14="http://schemas.microsoft.com/office/powerpoint/2010/main" val="40141076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Shape 130"/>
          <p:cNvSpPr/>
          <p:nvPr/>
        </p:nvSpPr>
        <p:spPr>
          <a:xfrm>
            <a:off x="5833000" y="366431"/>
            <a:ext cx="6494911" cy="726832"/>
          </a:xfrm>
          <a:prstGeom prst="rect">
            <a:avLst/>
          </a:prstGeom>
          <a:solidFill>
            <a:srgbClr val="75B0DD"/>
          </a:solidFill>
          <a:ln w="12700">
            <a:noFill/>
            <a:miter lim="400000"/>
          </a:ln>
          <a:effectLst>
            <a:outerShdw blurRad="50800" dist="63500" dir="2700000" algn="tl" rotWithShape="0">
              <a:prstClr val="black">
                <a:alpha val="40000"/>
              </a:prstClr>
            </a:outerShdw>
            <a:softEdge rad="31750"/>
          </a:effectLst>
        </p:spPr>
        <p:txBody>
          <a:bodyPr lIns="46893" tIns="46893" rIns="46893" bIns="46893" anchor="ctr"/>
          <a:lstStyle/>
          <a:p>
            <a:pPr>
              <a:defRPr sz="2400">
                <a:solidFill>
                  <a:srgbClr val="FFFFFF"/>
                </a:solidFill>
              </a:defRPr>
            </a:pPr>
            <a:endParaRPr sz="2215" dirty="0"/>
          </a:p>
        </p:txBody>
      </p:sp>
      <p:sp>
        <p:nvSpPr>
          <p:cNvPr id="55" name="Shape 133"/>
          <p:cNvSpPr/>
          <p:nvPr/>
        </p:nvSpPr>
        <p:spPr>
          <a:xfrm>
            <a:off x="5685182" y="446405"/>
            <a:ext cx="5267135" cy="648700"/>
          </a:xfrm>
          <a:prstGeom prst="rect">
            <a:avLst/>
          </a:prstGeom>
          <a:ln w="12700">
            <a:miter lim="400000"/>
          </a:ln>
          <a:extLst>
            <a:ext uri="{C572A759-6A51-4108-AA02-DFA0A04FC94B}">
              <ma14:wrappingTextBoxFlag xmlns:ma14="http://schemas.microsoft.com/office/mac/drawingml/2011/main" xmlns="" val="1"/>
            </a:ext>
          </a:extLst>
        </p:spPr>
        <p:txBody>
          <a:bodyPr wrap="square" lIns="46893" tIns="46893" rIns="46893" bIns="46893" anchor="ctr">
            <a:spAutoFit/>
          </a:bodyPr>
          <a:lstStyle>
            <a:lvl1pPr>
              <a:defRPr sz="3500" spc="-140">
                <a:solidFill>
                  <a:srgbClr val="FFFFFF"/>
                </a:solidFill>
                <a:latin typeface="ArialUnicodeMS"/>
                <a:ea typeface="ArialUnicodeMS"/>
                <a:cs typeface="ArialUnicodeMS"/>
                <a:sym typeface="ArialUnicodeMS"/>
              </a:defRPr>
            </a:lvl1pPr>
          </a:lstStyle>
          <a:p>
            <a:pPr algn="r"/>
            <a:r>
              <a:rPr lang="es-ES" sz="3600" dirty="0">
                <a:solidFill>
                  <a:schemeClr val="bg1"/>
                </a:solidFill>
                <a:latin typeface="Century Gothic" panose="020B0502020202020204" pitchFamily="34" charset="0"/>
                <a:ea typeface="ＭＳ Ｐゴシック" charset="-128"/>
              </a:rPr>
              <a:t>14. Nuevos retos</a:t>
            </a:r>
          </a:p>
        </p:txBody>
      </p:sp>
      <p:sp>
        <p:nvSpPr>
          <p:cNvPr id="51" name="CuadroTexto 50">
            <a:extLst>
              <a:ext uri="{FF2B5EF4-FFF2-40B4-BE49-F238E27FC236}">
                <a16:creationId xmlns:a16="http://schemas.microsoft.com/office/drawing/2014/main" id="{D04B22E6-24DF-43BC-AC26-98CDD09B43E6}"/>
              </a:ext>
            </a:extLst>
          </p:cNvPr>
          <p:cNvSpPr txBox="1"/>
          <p:nvPr/>
        </p:nvSpPr>
        <p:spPr>
          <a:xfrm>
            <a:off x="10107650" y="4845784"/>
            <a:ext cx="2564306" cy="31803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s-ES" sz="1400" b="1" dirty="0"/>
              <a:t>”</a:t>
            </a:r>
            <a:endParaRPr kumimoji="0" lang="es-ES" sz="1400" b="1" i="0" u="none" strike="noStrike" cap="none" spc="0" normalizeH="0" baseline="0" dirty="0">
              <a:ln>
                <a:noFill/>
              </a:ln>
              <a:solidFill>
                <a:srgbClr val="000000"/>
              </a:solidFill>
              <a:effectLst/>
              <a:uFillTx/>
              <a:latin typeface="+mn-lt"/>
              <a:ea typeface="+mn-ea"/>
              <a:cs typeface="+mn-cs"/>
              <a:sym typeface="Helvetica Light"/>
            </a:endParaRPr>
          </a:p>
        </p:txBody>
      </p:sp>
      <p:sp>
        <p:nvSpPr>
          <p:cNvPr id="6" name="CuadroTexto 5">
            <a:extLst>
              <a:ext uri="{FF2B5EF4-FFF2-40B4-BE49-F238E27FC236}">
                <a16:creationId xmlns:a16="http://schemas.microsoft.com/office/drawing/2014/main" id="{A95226B7-1C3B-4F2C-AE4F-5C983B53E869}"/>
              </a:ext>
            </a:extLst>
          </p:cNvPr>
          <p:cNvSpPr txBox="1"/>
          <p:nvPr/>
        </p:nvSpPr>
        <p:spPr>
          <a:xfrm>
            <a:off x="901992" y="2547591"/>
            <a:ext cx="5564414" cy="568873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lvl="8" indent="0">
              <a:lnSpc>
                <a:spcPct val="150000"/>
              </a:lnSpc>
            </a:pPr>
            <a:r>
              <a:rPr kumimoji="0" lang="es-ES" sz="2200" b="1" i="0" u="none" strike="noStrike" cap="none" spc="0" normalizeH="0" baseline="0" dirty="0">
                <a:ln>
                  <a:noFill/>
                </a:ln>
                <a:solidFill>
                  <a:srgbClr val="000000"/>
                </a:solidFill>
                <a:effectLst/>
                <a:uFillTx/>
                <a:latin typeface="Open Sans" panose="020B0606030504020204" pitchFamily="34" charset="0"/>
                <a:ea typeface="Open Sans" panose="020B0606030504020204" pitchFamily="34" charset="0"/>
                <a:cs typeface="Open Sans" panose="020B0606030504020204" pitchFamily="34" charset="0"/>
                <a:sym typeface="Helvetica Light"/>
              </a:rPr>
              <a:t>SERVICIOS  </a:t>
            </a:r>
          </a:p>
          <a:p>
            <a:pPr lvl="8" indent="0">
              <a:lnSpc>
                <a:spcPct val="150000"/>
              </a:lnSpc>
            </a:pPr>
            <a:endParaRPr kumimoji="0" lang="es-ES" sz="2200" b="1" i="0" u="none" strike="noStrike" cap="none" spc="0" normalizeH="0" baseline="0" dirty="0">
              <a:ln>
                <a:noFill/>
              </a:ln>
              <a:solidFill>
                <a:srgbClr val="000000"/>
              </a:solidFill>
              <a:effectLst/>
              <a:uFillTx/>
              <a:latin typeface="Open Sans" panose="020B0606030504020204" pitchFamily="34" charset="0"/>
              <a:ea typeface="Open Sans" panose="020B0606030504020204" pitchFamily="34" charset="0"/>
              <a:cs typeface="Open Sans" panose="020B0606030504020204" pitchFamily="34" charset="0"/>
              <a:sym typeface="Helvetica Light"/>
            </a:endParaRPr>
          </a:p>
          <a:p>
            <a:pPr marL="742950" lvl="8" indent="-742950" algn="l">
              <a:lnSpc>
                <a:spcPct val="150000"/>
              </a:lnSpc>
              <a:buAutoNum type="alphaLcPeriod"/>
            </a:pPr>
            <a:r>
              <a:rPr kumimoji="0" lang="es-ES" sz="2200" b="0" i="0" u="none" strike="noStrike" cap="none" spc="0" normalizeH="0" baseline="0" dirty="0">
                <a:ln>
                  <a:noFill/>
                </a:ln>
                <a:solidFill>
                  <a:srgbClr val="000000"/>
                </a:solidFill>
                <a:effectLst/>
                <a:uFillTx/>
                <a:latin typeface="Open Sans" panose="020B0606030504020204" pitchFamily="34" charset="0"/>
                <a:ea typeface="Open Sans" panose="020B0606030504020204" pitchFamily="34" charset="0"/>
                <a:cs typeface="Open Sans" panose="020B0606030504020204" pitchFamily="34" charset="0"/>
                <a:sym typeface="Helvetica Light"/>
              </a:rPr>
              <a:t>Facilitar el </a:t>
            </a:r>
            <a:r>
              <a:rPr kumimoji="0" lang="es-ES" sz="2200" b="1" i="0" u="none" strike="noStrike" cap="none" spc="0" normalizeH="0" baseline="0" dirty="0">
                <a:ln>
                  <a:noFill/>
                </a:ln>
                <a:solidFill>
                  <a:srgbClr val="000000"/>
                </a:solidFill>
                <a:effectLst/>
                <a:uFillTx/>
                <a:latin typeface="Open Sans" panose="020B0606030504020204" pitchFamily="34" charset="0"/>
                <a:ea typeface="Open Sans" panose="020B0606030504020204" pitchFamily="34" charset="0"/>
                <a:cs typeface="Open Sans" panose="020B0606030504020204" pitchFamily="34" charset="0"/>
                <a:sym typeface="Helvetica Light"/>
              </a:rPr>
              <a:t>contacto</a:t>
            </a:r>
            <a:r>
              <a:rPr kumimoji="0" lang="es-ES" sz="2200" b="0" i="0" u="none" strike="noStrike" cap="none" spc="0" normalizeH="0" baseline="0" dirty="0">
                <a:ln>
                  <a:noFill/>
                </a:ln>
                <a:solidFill>
                  <a:srgbClr val="000000"/>
                </a:solidFill>
                <a:effectLst/>
                <a:uFillTx/>
                <a:latin typeface="Open Sans" panose="020B0606030504020204" pitchFamily="34" charset="0"/>
                <a:ea typeface="Open Sans" panose="020B0606030504020204" pitchFamily="34" charset="0"/>
                <a:cs typeface="Open Sans" panose="020B0606030504020204" pitchFamily="34" charset="0"/>
                <a:sym typeface="Helvetica Light"/>
              </a:rPr>
              <a:t> entre acreedor y deudor</a:t>
            </a:r>
          </a:p>
          <a:p>
            <a:pPr marL="742950" lvl="8" indent="-742950" algn="l">
              <a:lnSpc>
                <a:spcPct val="150000"/>
              </a:lnSpc>
              <a:buAutoNum type="alphaLcPeriod"/>
            </a:pPr>
            <a:r>
              <a:rPr lang="es-ES" sz="2200" dirty="0">
                <a:latin typeface="Open Sans" panose="020B0606030504020204" pitchFamily="34" charset="0"/>
                <a:ea typeface="Open Sans" panose="020B0606030504020204" pitchFamily="34" charset="0"/>
                <a:cs typeface="Open Sans" panose="020B0606030504020204" pitchFamily="34" charset="0"/>
              </a:rPr>
              <a:t>Intermediar para alcanzar </a:t>
            </a:r>
            <a:r>
              <a:rPr lang="es-ES" sz="2200" b="1" dirty="0">
                <a:latin typeface="Open Sans" panose="020B0606030504020204" pitchFamily="34" charset="0"/>
                <a:ea typeface="Open Sans" panose="020B0606030504020204" pitchFamily="34" charset="0"/>
                <a:cs typeface="Open Sans" panose="020B0606030504020204" pitchFamily="34" charset="0"/>
              </a:rPr>
              <a:t>acuerdos de pago </a:t>
            </a:r>
            <a:r>
              <a:rPr lang="es-ES" sz="2200" dirty="0">
                <a:latin typeface="Open Sans" panose="020B0606030504020204" pitchFamily="34" charset="0"/>
                <a:ea typeface="Open Sans" panose="020B0606030504020204" pitchFamily="34" charset="0"/>
                <a:cs typeface="Open Sans" panose="020B0606030504020204" pitchFamily="34" charset="0"/>
              </a:rPr>
              <a:t>o aplazamientos de pago</a:t>
            </a:r>
          </a:p>
          <a:p>
            <a:pPr marL="742950" lvl="8" indent="-742950" algn="l">
              <a:lnSpc>
                <a:spcPct val="150000"/>
              </a:lnSpc>
              <a:buAutoNum type="alphaLcPeriod"/>
            </a:pPr>
            <a:r>
              <a:rPr kumimoji="0" lang="es-ES" sz="2200" b="1" i="0" u="none" strike="noStrike" cap="none" spc="0" normalizeH="0" baseline="0" dirty="0">
                <a:ln>
                  <a:noFill/>
                </a:ln>
                <a:solidFill>
                  <a:srgbClr val="000000"/>
                </a:solidFill>
                <a:effectLst/>
                <a:uFillTx/>
                <a:latin typeface="Open Sans" panose="020B0606030504020204" pitchFamily="34" charset="0"/>
                <a:ea typeface="Open Sans" panose="020B0606030504020204" pitchFamily="34" charset="0"/>
                <a:cs typeface="Open Sans" panose="020B0606030504020204" pitchFamily="34" charset="0"/>
                <a:sym typeface="Helvetica Light"/>
              </a:rPr>
              <a:t>Compraventa</a:t>
            </a:r>
            <a:r>
              <a:rPr kumimoji="0" lang="es-ES" sz="2200" b="0" i="0" u="none" strike="noStrike" cap="none" spc="0" normalizeH="0" baseline="0" dirty="0">
                <a:ln>
                  <a:noFill/>
                </a:ln>
                <a:solidFill>
                  <a:srgbClr val="000000"/>
                </a:solidFill>
                <a:effectLst/>
                <a:uFillTx/>
                <a:latin typeface="Open Sans" panose="020B0606030504020204" pitchFamily="34" charset="0"/>
                <a:ea typeface="Open Sans" panose="020B0606030504020204" pitchFamily="34" charset="0"/>
                <a:cs typeface="Open Sans" panose="020B0606030504020204" pitchFamily="34" charset="0"/>
                <a:sym typeface="Helvetica Light"/>
              </a:rPr>
              <a:t> de créditos</a:t>
            </a:r>
          </a:p>
          <a:p>
            <a:pPr marL="742950" lvl="8" indent="-742950" algn="l">
              <a:lnSpc>
                <a:spcPct val="150000"/>
              </a:lnSpc>
              <a:buAutoNum type="alphaLcPeriod"/>
            </a:pPr>
            <a:r>
              <a:rPr lang="es-ES" sz="2200" dirty="0">
                <a:latin typeface="Open Sans" panose="020B0606030504020204" pitchFamily="34" charset="0"/>
                <a:ea typeface="Open Sans" panose="020B0606030504020204" pitchFamily="34" charset="0"/>
                <a:cs typeface="Open Sans" panose="020B0606030504020204" pitchFamily="34" charset="0"/>
              </a:rPr>
              <a:t>Establecer la opción de </a:t>
            </a:r>
            <a:r>
              <a:rPr lang="es-ES" sz="2200" b="1" dirty="0">
                <a:latin typeface="Open Sans" panose="020B0606030504020204" pitchFamily="34" charset="0"/>
                <a:ea typeface="Open Sans" panose="020B0606030504020204" pitchFamily="34" charset="0"/>
                <a:cs typeface="Open Sans" panose="020B0606030504020204" pitchFamily="34" charset="0"/>
              </a:rPr>
              <a:t>pago fácil</a:t>
            </a:r>
          </a:p>
          <a:p>
            <a:pPr marL="742950" lvl="8" indent="-742950" algn="l">
              <a:lnSpc>
                <a:spcPct val="150000"/>
              </a:lnSpc>
              <a:buAutoNum type="alphaLcPeriod"/>
            </a:pPr>
            <a:r>
              <a:rPr kumimoji="0" lang="es-ES" sz="2200" b="1" i="0" u="none" strike="noStrike" cap="none" spc="0" normalizeH="0" baseline="0" dirty="0">
                <a:ln>
                  <a:noFill/>
                </a:ln>
                <a:solidFill>
                  <a:srgbClr val="000000"/>
                </a:solidFill>
                <a:effectLst/>
                <a:uFillTx/>
                <a:latin typeface="Open Sans" panose="020B0606030504020204" pitchFamily="34" charset="0"/>
                <a:ea typeface="Open Sans" panose="020B0606030504020204" pitchFamily="34" charset="0"/>
                <a:cs typeface="Open Sans" panose="020B0606030504020204" pitchFamily="34" charset="0"/>
                <a:sym typeface="Helvetica Light"/>
              </a:rPr>
              <a:t>Automatización</a:t>
            </a:r>
            <a:r>
              <a:rPr kumimoji="0" lang="es-ES" sz="2200" b="0" i="0" u="none" strike="noStrike" cap="none" spc="0" normalizeH="0" baseline="0" dirty="0">
                <a:ln>
                  <a:noFill/>
                </a:ln>
                <a:solidFill>
                  <a:srgbClr val="000000"/>
                </a:solidFill>
                <a:effectLst/>
                <a:uFillTx/>
                <a:latin typeface="Open Sans" panose="020B0606030504020204" pitchFamily="34" charset="0"/>
                <a:ea typeface="Open Sans" panose="020B0606030504020204" pitchFamily="34" charset="0"/>
                <a:cs typeface="Open Sans" panose="020B0606030504020204" pitchFamily="34" charset="0"/>
                <a:sym typeface="Helvetica Light"/>
              </a:rPr>
              <a:t> de todos los procesos</a:t>
            </a:r>
          </a:p>
        </p:txBody>
      </p:sp>
      <p:pic>
        <p:nvPicPr>
          <p:cNvPr id="9" name="pasted-image.pdf">
            <a:extLst>
              <a:ext uri="{FF2B5EF4-FFF2-40B4-BE49-F238E27FC236}">
                <a16:creationId xmlns:a16="http://schemas.microsoft.com/office/drawing/2014/main" id="{5EE1EC1D-7DD2-4B59-B3C8-BC9879F24599}"/>
              </a:ext>
            </a:extLst>
          </p:cNvPr>
          <p:cNvPicPr>
            <a:picLocks noChangeAspect="1"/>
          </p:cNvPicPr>
          <p:nvPr/>
        </p:nvPicPr>
        <p:blipFill>
          <a:blip r:embed="rId2" cstate="print">
            <a:extLst/>
          </a:blip>
          <a:stretch>
            <a:fillRect/>
          </a:stretch>
        </p:blipFill>
        <p:spPr>
          <a:xfrm>
            <a:off x="419167" y="294618"/>
            <a:ext cx="2087368" cy="727495"/>
          </a:xfrm>
          <a:prstGeom prst="rect">
            <a:avLst/>
          </a:prstGeom>
          <a:ln w="12700">
            <a:miter lim="400000"/>
          </a:ln>
        </p:spPr>
      </p:pic>
      <p:pic>
        <p:nvPicPr>
          <p:cNvPr id="11" name="Picture 2" descr="Resultado de imagen de everis">
            <a:extLst>
              <a:ext uri="{FF2B5EF4-FFF2-40B4-BE49-F238E27FC236}">
                <a16:creationId xmlns:a16="http://schemas.microsoft.com/office/drawing/2014/main" id="{1E35E380-4901-4FF7-A00A-E29173B0995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40299" y="8578418"/>
            <a:ext cx="2018011" cy="153609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0" descr="Resultado de imagen de einforma">
            <a:extLst>
              <a:ext uri="{FF2B5EF4-FFF2-40B4-BE49-F238E27FC236}">
                <a16:creationId xmlns:a16="http://schemas.microsoft.com/office/drawing/2014/main" id="{CE8E0D21-C33A-452C-B627-1467EE5F1F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8970155"/>
            <a:ext cx="1954213" cy="716770"/>
          </a:xfrm>
          <a:prstGeom prst="rect">
            <a:avLst/>
          </a:prstGeom>
          <a:noFill/>
          <a:extLst>
            <a:ext uri="{909E8E84-426E-40DD-AFC4-6F175D3DCCD1}">
              <a14:hiddenFill xmlns:a14="http://schemas.microsoft.com/office/drawing/2010/main">
                <a:solidFill>
                  <a:srgbClr val="FFFFFF"/>
                </a:solidFill>
              </a14:hiddenFill>
            </a:ext>
          </a:extLst>
        </p:spPr>
      </p:pic>
      <p:sp>
        <p:nvSpPr>
          <p:cNvPr id="14" name="Shape 154">
            <a:extLst>
              <a:ext uri="{FF2B5EF4-FFF2-40B4-BE49-F238E27FC236}">
                <a16:creationId xmlns:a16="http://schemas.microsoft.com/office/drawing/2014/main" id="{81573CF6-B8D3-40DA-80F1-7A3F68A4BF9C}"/>
              </a:ext>
            </a:extLst>
          </p:cNvPr>
          <p:cNvSpPr/>
          <p:nvPr/>
        </p:nvSpPr>
        <p:spPr>
          <a:xfrm>
            <a:off x="7911551" y="1027517"/>
            <a:ext cx="4960149" cy="428928"/>
          </a:xfrm>
          <a:prstGeom prst="rect">
            <a:avLst/>
          </a:prstGeom>
          <a:solidFill>
            <a:srgbClr val="00659E"/>
          </a:solidFill>
          <a:ln w="12700">
            <a:miter lim="400000"/>
          </a:ln>
        </p:spPr>
        <p:txBody>
          <a:bodyPr lIns="50800" tIns="50800" rIns="50800" bIns="50800" anchor="ctr"/>
          <a:lstStyle/>
          <a:p>
            <a:pPr>
              <a:defRPr sz="2400">
                <a:solidFill>
                  <a:srgbClr val="FFFFFF"/>
                </a:solidFill>
              </a:defRPr>
            </a:pPr>
            <a:r>
              <a:rPr lang="es-ES" sz="2400" spc="-140" dirty="0">
                <a:solidFill>
                  <a:schemeClr val="bg1"/>
                </a:solidFill>
                <a:latin typeface="Century Gothic" panose="020B0502020202020204" pitchFamily="34" charset="0"/>
                <a:ea typeface="ＭＳ Ｐゴシック" charset="-128"/>
              </a:rPr>
              <a:t>A. Nuevos servicios</a:t>
            </a:r>
            <a:endParaRPr sz="2400" spc="-140" dirty="0">
              <a:solidFill>
                <a:schemeClr val="bg1"/>
              </a:solidFill>
              <a:latin typeface="Century Gothic" panose="020B0502020202020204" pitchFamily="34" charset="0"/>
              <a:ea typeface="ＭＳ Ｐゴシック" charset="-128"/>
            </a:endParaRPr>
          </a:p>
        </p:txBody>
      </p:sp>
      <p:cxnSp>
        <p:nvCxnSpPr>
          <p:cNvPr id="15" name="Conector recto 14">
            <a:extLst>
              <a:ext uri="{FF2B5EF4-FFF2-40B4-BE49-F238E27FC236}">
                <a16:creationId xmlns:a16="http://schemas.microsoft.com/office/drawing/2014/main" id="{B90F4A05-9842-4646-9115-43B8024E29DC}"/>
              </a:ext>
            </a:extLst>
          </p:cNvPr>
          <p:cNvCxnSpPr>
            <a:cxnSpLocks/>
          </p:cNvCxnSpPr>
          <p:nvPr/>
        </p:nvCxnSpPr>
        <p:spPr>
          <a:xfrm>
            <a:off x="6987208" y="1808922"/>
            <a:ext cx="1" cy="7498273"/>
          </a:xfrm>
          <a:prstGeom prst="line">
            <a:avLst/>
          </a:prstGeom>
          <a:ln>
            <a:solidFill>
              <a:srgbClr val="73AFDA"/>
            </a:solidFill>
          </a:ln>
        </p:spPr>
        <p:style>
          <a:lnRef idx="1">
            <a:schemeClr val="accent1"/>
          </a:lnRef>
          <a:fillRef idx="0">
            <a:schemeClr val="accent1"/>
          </a:fillRef>
          <a:effectRef idx="0">
            <a:schemeClr val="accent1"/>
          </a:effectRef>
          <a:fontRef idx="minor">
            <a:schemeClr val="tx1"/>
          </a:fontRef>
        </p:style>
      </p:cxnSp>
      <p:pic>
        <p:nvPicPr>
          <p:cNvPr id="17" name="Imagen 16">
            <a:extLst>
              <a:ext uri="{FF2B5EF4-FFF2-40B4-BE49-F238E27FC236}">
                <a16:creationId xmlns:a16="http://schemas.microsoft.com/office/drawing/2014/main" id="{511B242A-83B0-154C-93FF-8763D31FF336}"/>
              </a:ext>
            </a:extLst>
          </p:cNvPr>
          <p:cNvPicPr>
            <a:picLocks noChangeAspect="1"/>
          </p:cNvPicPr>
          <p:nvPr/>
        </p:nvPicPr>
        <p:blipFill>
          <a:blip r:embed="rId5"/>
          <a:stretch>
            <a:fillRect/>
          </a:stretch>
        </p:blipFill>
        <p:spPr>
          <a:xfrm>
            <a:off x="7470689" y="1808923"/>
            <a:ext cx="4960149" cy="6917160"/>
          </a:xfrm>
          <a:prstGeom prst="rect">
            <a:avLst/>
          </a:prstGeom>
        </p:spPr>
      </p:pic>
    </p:spTree>
    <p:extLst>
      <p:ext uri="{BB962C8B-B14F-4D97-AF65-F5344CB8AC3E}">
        <p14:creationId xmlns:p14="http://schemas.microsoft.com/office/powerpoint/2010/main" val="4193335493"/>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Shape 130"/>
          <p:cNvSpPr/>
          <p:nvPr/>
        </p:nvSpPr>
        <p:spPr>
          <a:xfrm>
            <a:off x="7324012" y="366431"/>
            <a:ext cx="4960149" cy="767302"/>
          </a:xfrm>
          <a:prstGeom prst="rect">
            <a:avLst/>
          </a:prstGeom>
          <a:solidFill>
            <a:srgbClr val="75B0DD"/>
          </a:solidFill>
          <a:ln w="12700">
            <a:noFill/>
            <a:miter lim="400000"/>
          </a:ln>
          <a:effectLst>
            <a:outerShdw blurRad="50800" dist="63500" dir="2700000" algn="tl" rotWithShape="0">
              <a:prstClr val="black">
                <a:alpha val="40000"/>
              </a:prstClr>
            </a:outerShdw>
            <a:softEdge rad="31750"/>
          </a:effectLst>
        </p:spPr>
        <p:txBody>
          <a:bodyPr lIns="46893" tIns="46893" rIns="46893" bIns="46893" anchor="ctr"/>
          <a:lstStyle/>
          <a:p>
            <a:pPr>
              <a:defRPr sz="2400">
                <a:solidFill>
                  <a:srgbClr val="FFFFFF"/>
                </a:solidFill>
              </a:defRPr>
            </a:pPr>
            <a:endParaRPr sz="2215" dirty="0"/>
          </a:p>
        </p:txBody>
      </p:sp>
      <p:sp>
        <p:nvSpPr>
          <p:cNvPr id="55" name="Shape 133"/>
          <p:cNvSpPr/>
          <p:nvPr/>
        </p:nvSpPr>
        <p:spPr>
          <a:xfrm>
            <a:off x="7324012" y="446405"/>
            <a:ext cx="4201238" cy="648700"/>
          </a:xfrm>
          <a:prstGeom prst="rect">
            <a:avLst/>
          </a:prstGeom>
          <a:ln w="12700">
            <a:miter lim="400000"/>
          </a:ln>
          <a:extLst>
            <a:ext uri="{C572A759-6A51-4108-AA02-DFA0A04FC94B}">
              <ma14:wrappingTextBoxFlag xmlns:ma14="http://schemas.microsoft.com/office/mac/drawingml/2011/main" xmlns="" val="1"/>
            </a:ext>
          </a:extLst>
        </p:spPr>
        <p:txBody>
          <a:bodyPr wrap="square" lIns="46893" tIns="46893" rIns="46893" bIns="46893" anchor="ctr">
            <a:spAutoFit/>
          </a:bodyPr>
          <a:lstStyle>
            <a:lvl1pPr>
              <a:defRPr sz="3500" spc="-140">
                <a:solidFill>
                  <a:srgbClr val="FFFFFF"/>
                </a:solidFill>
                <a:latin typeface="ArialUnicodeMS"/>
                <a:ea typeface="ArialUnicodeMS"/>
                <a:cs typeface="ArialUnicodeMS"/>
                <a:sym typeface="ArialUnicodeMS"/>
              </a:defRPr>
            </a:lvl1pPr>
          </a:lstStyle>
          <a:p>
            <a:pPr algn="r"/>
            <a:r>
              <a:rPr lang="es-ES" sz="3600" dirty="0">
                <a:solidFill>
                  <a:schemeClr val="bg1"/>
                </a:solidFill>
                <a:latin typeface="Century Gothic" panose="020B0502020202020204" pitchFamily="34" charset="0"/>
                <a:ea typeface="ＭＳ Ｐゴシック" charset="-128"/>
              </a:rPr>
              <a:t>14. Nuevos retos</a:t>
            </a:r>
          </a:p>
        </p:txBody>
      </p:sp>
      <p:sp>
        <p:nvSpPr>
          <p:cNvPr id="51" name="CuadroTexto 50">
            <a:extLst>
              <a:ext uri="{FF2B5EF4-FFF2-40B4-BE49-F238E27FC236}">
                <a16:creationId xmlns:a16="http://schemas.microsoft.com/office/drawing/2014/main" id="{D04B22E6-24DF-43BC-AC26-98CDD09B43E6}"/>
              </a:ext>
            </a:extLst>
          </p:cNvPr>
          <p:cNvSpPr txBox="1"/>
          <p:nvPr/>
        </p:nvSpPr>
        <p:spPr>
          <a:xfrm>
            <a:off x="10107650" y="4229557"/>
            <a:ext cx="2564306" cy="31803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s-ES" sz="1400" b="1" dirty="0"/>
              <a:t>”</a:t>
            </a:r>
            <a:endParaRPr kumimoji="0" lang="es-ES" sz="1400" b="1" i="0" u="none" strike="noStrike" cap="none" spc="0" normalizeH="0" baseline="0" dirty="0">
              <a:ln>
                <a:noFill/>
              </a:ln>
              <a:solidFill>
                <a:srgbClr val="000000"/>
              </a:solidFill>
              <a:effectLst/>
              <a:uFillTx/>
              <a:latin typeface="+mn-lt"/>
              <a:ea typeface="+mn-ea"/>
              <a:cs typeface="+mn-cs"/>
              <a:sym typeface="Helvetica Light"/>
            </a:endParaRPr>
          </a:p>
        </p:txBody>
      </p:sp>
      <p:pic>
        <p:nvPicPr>
          <p:cNvPr id="7" name="Imagen 6" descr="Imagen que contiene electrónica&#10;&#10;Descripción generada con confianza alta">
            <a:extLst>
              <a:ext uri="{FF2B5EF4-FFF2-40B4-BE49-F238E27FC236}">
                <a16:creationId xmlns:a16="http://schemas.microsoft.com/office/drawing/2014/main" id="{3E6C39A6-9127-4EB2-A62F-6708A57E5E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53163" y="2366697"/>
            <a:ext cx="4572000" cy="6400800"/>
          </a:xfrm>
          <a:prstGeom prst="rect">
            <a:avLst/>
          </a:prstGeom>
        </p:spPr>
      </p:pic>
      <p:pic>
        <p:nvPicPr>
          <p:cNvPr id="9" name="Imagen 8" descr="Imagen que contiene electrónica, teléfono, teléfono móvil&#10;&#10;Descripción generada con confianza alta">
            <a:extLst>
              <a:ext uri="{FF2B5EF4-FFF2-40B4-BE49-F238E27FC236}">
                <a16:creationId xmlns:a16="http://schemas.microsoft.com/office/drawing/2014/main" id="{1A0019A1-7AF4-4585-B813-92DACE75B6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749" y="2392140"/>
            <a:ext cx="4572000" cy="6400800"/>
          </a:xfrm>
          <a:prstGeom prst="rect">
            <a:avLst/>
          </a:prstGeom>
        </p:spPr>
      </p:pic>
      <p:pic>
        <p:nvPicPr>
          <p:cNvPr id="11" name="Imagen 10" descr="Imagen que contiene electrónica&#10;&#10;Descripción generada con confianza alta">
            <a:extLst>
              <a:ext uri="{FF2B5EF4-FFF2-40B4-BE49-F238E27FC236}">
                <a16:creationId xmlns:a16="http://schemas.microsoft.com/office/drawing/2014/main" id="{F3104F53-A69B-40BE-9879-B8E7D640A5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6400" y="2392140"/>
            <a:ext cx="4572000" cy="6400800"/>
          </a:xfrm>
          <a:prstGeom prst="rect">
            <a:avLst/>
          </a:prstGeom>
        </p:spPr>
      </p:pic>
      <p:sp>
        <p:nvSpPr>
          <p:cNvPr id="12" name="Shape 154">
            <a:extLst>
              <a:ext uri="{FF2B5EF4-FFF2-40B4-BE49-F238E27FC236}">
                <a16:creationId xmlns:a16="http://schemas.microsoft.com/office/drawing/2014/main" id="{877A7721-109A-4F31-95AE-38673B1EA496}"/>
              </a:ext>
            </a:extLst>
          </p:cNvPr>
          <p:cNvSpPr/>
          <p:nvPr/>
        </p:nvSpPr>
        <p:spPr>
          <a:xfrm>
            <a:off x="7911551" y="1027517"/>
            <a:ext cx="4960149" cy="428928"/>
          </a:xfrm>
          <a:prstGeom prst="rect">
            <a:avLst/>
          </a:prstGeom>
          <a:solidFill>
            <a:srgbClr val="00659E"/>
          </a:solidFill>
          <a:ln w="12700">
            <a:miter lim="400000"/>
          </a:ln>
        </p:spPr>
        <p:txBody>
          <a:bodyPr lIns="50800" tIns="50800" rIns="50800" bIns="50800" anchor="ctr"/>
          <a:lstStyle/>
          <a:p>
            <a:pPr>
              <a:defRPr sz="2400">
                <a:solidFill>
                  <a:srgbClr val="FFFFFF"/>
                </a:solidFill>
              </a:defRPr>
            </a:pPr>
            <a:r>
              <a:rPr lang="es-ES" sz="2400" spc="-140" dirty="0">
                <a:solidFill>
                  <a:schemeClr val="bg1"/>
                </a:solidFill>
                <a:latin typeface="Century Gothic" panose="020B0502020202020204" pitchFamily="34" charset="0"/>
                <a:ea typeface="ＭＳ Ｐゴシック" charset="-128"/>
              </a:rPr>
              <a:t>B. Nuevos desarrollos tecnológicos</a:t>
            </a:r>
            <a:endParaRPr sz="2400" spc="-140" dirty="0">
              <a:solidFill>
                <a:schemeClr val="bg1"/>
              </a:solidFill>
              <a:latin typeface="Century Gothic" panose="020B0502020202020204" pitchFamily="34" charset="0"/>
              <a:ea typeface="ＭＳ Ｐゴシック" charset="-128"/>
            </a:endParaRPr>
          </a:p>
        </p:txBody>
      </p:sp>
      <p:pic>
        <p:nvPicPr>
          <p:cNvPr id="10" name="pasted-image.pdf">
            <a:extLst>
              <a:ext uri="{FF2B5EF4-FFF2-40B4-BE49-F238E27FC236}">
                <a16:creationId xmlns:a16="http://schemas.microsoft.com/office/drawing/2014/main" id="{AC5F4BEB-DBF4-40A7-80BE-0E01342F61F7}"/>
              </a:ext>
            </a:extLst>
          </p:cNvPr>
          <p:cNvPicPr>
            <a:picLocks noChangeAspect="1"/>
          </p:cNvPicPr>
          <p:nvPr/>
        </p:nvPicPr>
        <p:blipFill>
          <a:blip r:embed="rId5" cstate="print">
            <a:extLst/>
          </a:blip>
          <a:stretch>
            <a:fillRect/>
          </a:stretch>
        </p:blipFill>
        <p:spPr>
          <a:xfrm>
            <a:off x="419167" y="294618"/>
            <a:ext cx="2087368" cy="727495"/>
          </a:xfrm>
          <a:prstGeom prst="rect">
            <a:avLst/>
          </a:prstGeom>
          <a:ln w="12700">
            <a:miter lim="400000"/>
          </a:ln>
        </p:spPr>
      </p:pic>
      <p:pic>
        <p:nvPicPr>
          <p:cNvPr id="14" name="Picture 2" descr="Resultado de imagen de everis">
            <a:extLst>
              <a:ext uri="{FF2B5EF4-FFF2-40B4-BE49-F238E27FC236}">
                <a16:creationId xmlns:a16="http://schemas.microsoft.com/office/drawing/2014/main" id="{0763EB64-5582-4EE3-B8EA-BAB0494621A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640299" y="8578418"/>
            <a:ext cx="2018011" cy="153609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0" descr="Resultado de imagen de einforma">
            <a:extLst>
              <a:ext uri="{FF2B5EF4-FFF2-40B4-BE49-F238E27FC236}">
                <a16:creationId xmlns:a16="http://schemas.microsoft.com/office/drawing/2014/main" id="{AA9EFC5C-F940-4C93-88BC-769DE822D9F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 y="8970155"/>
            <a:ext cx="1954213" cy="716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1706767"/>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8" name="Shape 588"/>
          <p:cNvSpPr/>
          <p:nvPr/>
        </p:nvSpPr>
        <p:spPr>
          <a:xfrm>
            <a:off x="892654" y="1417837"/>
            <a:ext cx="11219492" cy="1346201"/>
          </a:xfrm>
          <a:prstGeom prst="rect">
            <a:avLst/>
          </a:prstGeom>
          <a:gradFill flip="none" rotWithShape="1">
            <a:gsLst>
              <a:gs pos="0">
                <a:srgbClr val="DCDEE0">
                  <a:shade val="30000"/>
                  <a:satMod val="115000"/>
                </a:srgbClr>
              </a:gs>
              <a:gs pos="50000">
                <a:srgbClr val="DCDEE0">
                  <a:shade val="67500"/>
                  <a:satMod val="115000"/>
                </a:srgbClr>
              </a:gs>
              <a:gs pos="100000">
                <a:srgbClr val="DCDEE0">
                  <a:shade val="100000"/>
                  <a:satMod val="115000"/>
                </a:srgbClr>
              </a:gs>
            </a:gsLst>
            <a:lin ang="2700000" scaled="1"/>
            <a:tileRect/>
          </a:gradFill>
          <a:ln w="12700">
            <a:miter lim="400000"/>
          </a:ln>
        </p:spPr>
        <p:txBody>
          <a:bodyPr lIns="50800" tIns="50800" rIns="50800" bIns="50800" anchor="ctr"/>
          <a:lstStyle/>
          <a:p>
            <a:pPr marL="0" marR="0" lvl="0" indent="0" algn="ctr" defTabSz="584200" rtl="0" eaLnBrk="1" fontAlgn="auto" latinLnBrk="0" hangingPunct="0">
              <a:lnSpc>
                <a:spcPct val="100000"/>
              </a:lnSpc>
              <a:spcBef>
                <a:spcPts val="0"/>
              </a:spcBef>
              <a:spcAft>
                <a:spcPts val="0"/>
              </a:spcAft>
              <a:buClrTx/>
              <a:buSzTx/>
              <a:buFontTx/>
              <a:buNone/>
              <a:tabLst/>
              <a:defRPr sz="2400">
                <a:solidFill>
                  <a:srgbClr val="FFFFFF"/>
                </a:solidFill>
                <a:latin typeface="ArialUnicodeMS"/>
                <a:ea typeface="ArialUnicodeMS"/>
                <a:cs typeface="ArialUnicodeMS"/>
                <a:sym typeface="ArialUnicodeMS"/>
              </a:defRPr>
            </a:pPr>
            <a:endParaRPr kumimoji="0" sz="2400" b="0" i="0" u="none" strike="noStrike" kern="0" cap="none" spc="0" normalizeH="0" baseline="0" noProof="0" dirty="0">
              <a:ln>
                <a:noFill/>
              </a:ln>
              <a:solidFill>
                <a:srgbClr val="FFFFFF"/>
              </a:solidFill>
              <a:effectLst/>
              <a:uLnTx/>
              <a:uFillTx/>
              <a:latin typeface="ArialUnicodeMS"/>
              <a:sym typeface="ArialUnicodeMS"/>
            </a:endParaRPr>
          </a:p>
        </p:txBody>
      </p:sp>
      <p:sp>
        <p:nvSpPr>
          <p:cNvPr id="589" name="Shape 589"/>
          <p:cNvSpPr/>
          <p:nvPr/>
        </p:nvSpPr>
        <p:spPr>
          <a:xfrm>
            <a:off x="1274705" y="1558927"/>
            <a:ext cx="10806385" cy="1025922"/>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defRPr sz="5500" spc="-275">
                <a:solidFill>
                  <a:srgbClr val="00679F"/>
                </a:solidFill>
                <a:latin typeface="Helvetica"/>
                <a:ea typeface="Helvetica"/>
                <a:cs typeface="Helvetica"/>
                <a:sym typeface="Helvetica"/>
              </a:defRPr>
            </a:lvl1pPr>
          </a:lstStyle>
          <a:p>
            <a:pPr marL="0" marR="0" lvl="0" indent="0" defTabSz="584200" rtl="0" eaLnBrk="1" fontAlgn="auto" latinLnBrk="0" hangingPunct="0">
              <a:lnSpc>
                <a:spcPct val="100000"/>
              </a:lnSpc>
              <a:spcBef>
                <a:spcPts val="0"/>
              </a:spcBef>
              <a:spcAft>
                <a:spcPts val="0"/>
              </a:spcAft>
              <a:buClrTx/>
              <a:buSzTx/>
              <a:buFontTx/>
              <a:buNone/>
              <a:tabLst/>
              <a:defRPr/>
            </a:pPr>
            <a:r>
              <a:rPr lang="es-ES" sz="6000" dirty="0"/>
              <a:t>Presentación Icired</a:t>
            </a:r>
            <a:endParaRPr kumimoji="0" sz="6000" b="0" i="0" u="none" strike="noStrike" kern="0" cap="none" spc="-275" normalizeH="0" baseline="0" noProof="0" dirty="0">
              <a:ln>
                <a:noFill/>
              </a:ln>
              <a:solidFill>
                <a:srgbClr val="00679F"/>
              </a:solidFill>
              <a:effectLst/>
              <a:uLnTx/>
              <a:uFillTx/>
              <a:latin typeface="Helvetica"/>
              <a:cs typeface="Helvetica"/>
              <a:sym typeface="Helvetica"/>
            </a:endParaRPr>
          </a:p>
        </p:txBody>
      </p:sp>
      <p:sp>
        <p:nvSpPr>
          <p:cNvPr id="590" name="Shape 590"/>
          <p:cNvSpPr/>
          <p:nvPr/>
        </p:nvSpPr>
        <p:spPr>
          <a:xfrm>
            <a:off x="861598" y="2896570"/>
            <a:ext cx="11219492" cy="6035486"/>
          </a:xfrm>
          <a:prstGeom prst="rect">
            <a:avLst/>
          </a:prstGeom>
          <a:gradFill flip="none" rotWithShape="1">
            <a:gsLst>
              <a:gs pos="0">
                <a:srgbClr val="00659E">
                  <a:shade val="30000"/>
                  <a:satMod val="115000"/>
                </a:srgbClr>
              </a:gs>
              <a:gs pos="50000">
                <a:srgbClr val="00659E">
                  <a:shade val="67500"/>
                  <a:satMod val="115000"/>
                </a:srgbClr>
              </a:gs>
              <a:gs pos="100000">
                <a:srgbClr val="00659E">
                  <a:shade val="100000"/>
                  <a:satMod val="115000"/>
                </a:srgbClr>
              </a:gs>
            </a:gsLst>
            <a:lin ang="2700000" scaled="1"/>
            <a:tileRect/>
          </a:gradFill>
          <a:ln w="12700">
            <a:miter lim="400000"/>
          </a:ln>
        </p:spPr>
        <p:txBody>
          <a:bodyPr lIns="50800" tIns="50800" rIns="50800" bIns="50800" anchor="ctr"/>
          <a:lstStyle/>
          <a:p>
            <a:pPr marL="0" marR="0" lvl="0" indent="0" algn="ctr" defTabSz="584200" rtl="0" eaLnBrk="1" fontAlgn="auto" latinLnBrk="0" hangingPunct="0">
              <a:lnSpc>
                <a:spcPct val="100000"/>
              </a:lnSpc>
              <a:spcBef>
                <a:spcPts val="0"/>
              </a:spcBef>
              <a:spcAft>
                <a:spcPts val="0"/>
              </a:spcAft>
              <a:buClrTx/>
              <a:buSzTx/>
              <a:buFontTx/>
              <a:buNone/>
              <a:tabLst/>
              <a:defRPr sz="2400">
                <a:solidFill>
                  <a:srgbClr val="FFFFFF"/>
                </a:solidFill>
              </a:defRPr>
            </a:pPr>
            <a:endParaRPr kumimoji="0" sz="2400" b="0" i="0" u="none" strike="noStrike" kern="0" cap="none" spc="0" normalizeH="0" baseline="0" noProof="0" dirty="0">
              <a:ln>
                <a:noFill/>
              </a:ln>
              <a:solidFill>
                <a:srgbClr val="FFFFFF"/>
              </a:solidFill>
              <a:effectLst/>
              <a:uLnTx/>
              <a:uFillTx/>
              <a:latin typeface="Helvetica Light"/>
              <a:sym typeface="Helvetica Light"/>
            </a:endParaRPr>
          </a:p>
        </p:txBody>
      </p:sp>
      <p:pic>
        <p:nvPicPr>
          <p:cNvPr id="592" name="pasted-image.pdf"/>
          <p:cNvPicPr>
            <a:picLocks noChangeAspect="1"/>
          </p:cNvPicPr>
          <p:nvPr/>
        </p:nvPicPr>
        <p:blipFill>
          <a:blip r:embed="rId2" cstate="print">
            <a:extLst/>
          </a:blip>
          <a:stretch>
            <a:fillRect/>
          </a:stretch>
        </p:blipFill>
        <p:spPr>
          <a:xfrm>
            <a:off x="419167" y="294618"/>
            <a:ext cx="2087368" cy="727495"/>
          </a:xfrm>
          <a:prstGeom prst="rect">
            <a:avLst/>
          </a:prstGeom>
          <a:ln w="12700">
            <a:miter lim="400000"/>
          </a:ln>
        </p:spPr>
      </p:pic>
      <p:sp>
        <p:nvSpPr>
          <p:cNvPr id="593" name="Shape 593"/>
          <p:cNvSpPr/>
          <p:nvPr/>
        </p:nvSpPr>
        <p:spPr>
          <a:xfrm>
            <a:off x="1320800" y="7395681"/>
            <a:ext cx="5359502" cy="721288"/>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r">
              <a:defRPr sz="2200" spc="-88">
                <a:solidFill>
                  <a:srgbClr val="FFFFFF"/>
                </a:solidFill>
                <a:latin typeface="ArialUnicodeMS"/>
                <a:ea typeface="ArialUnicodeMS"/>
                <a:cs typeface="ArialUnicodeMS"/>
                <a:sym typeface="ArialUnicodeMS"/>
              </a:defRPr>
            </a:lvl1pPr>
          </a:lstStyle>
          <a:p>
            <a:pPr marL="0" marR="0" lvl="0" indent="0" algn="l" defTabSz="584200" rtl="0" eaLnBrk="1" fontAlgn="auto" latinLnBrk="0" hangingPunct="0">
              <a:lnSpc>
                <a:spcPct val="150000"/>
              </a:lnSpc>
              <a:spcBef>
                <a:spcPts val="0"/>
              </a:spcBef>
              <a:spcAft>
                <a:spcPts val="0"/>
              </a:spcAft>
              <a:buClrTx/>
              <a:buSzTx/>
              <a:buFontTx/>
              <a:buNone/>
              <a:tabLst/>
              <a:defRPr/>
            </a:pPr>
            <a:endParaRPr kumimoji="0" sz="3000" b="0" i="0" strike="noStrike" kern="0" cap="none" spc="-88"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sym typeface="ArialUnicodeMS"/>
            </a:endParaRPr>
          </a:p>
        </p:txBody>
      </p:sp>
      <p:sp>
        <p:nvSpPr>
          <p:cNvPr id="595" name="Shape 595"/>
          <p:cNvSpPr/>
          <p:nvPr/>
        </p:nvSpPr>
        <p:spPr>
          <a:xfrm>
            <a:off x="914400" y="6482611"/>
            <a:ext cx="3335023" cy="441146"/>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r">
              <a:defRPr sz="2200" spc="-88">
                <a:solidFill>
                  <a:srgbClr val="FFFFFF"/>
                </a:solidFill>
                <a:latin typeface="ArialUnicodeMS"/>
                <a:ea typeface="ArialUnicodeMS"/>
                <a:cs typeface="ArialUnicodeMS"/>
                <a:sym typeface="ArialUnicodeMS"/>
              </a:defRPr>
            </a:lvl1pPr>
          </a:lstStyle>
          <a:p>
            <a:pPr marL="0" marR="0" lvl="0" indent="0" algn="r" defTabSz="584200" rtl="0" eaLnBrk="1" fontAlgn="auto" latinLnBrk="0" hangingPunct="0">
              <a:lnSpc>
                <a:spcPct val="100000"/>
              </a:lnSpc>
              <a:spcBef>
                <a:spcPts val="0"/>
              </a:spcBef>
              <a:spcAft>
                <a:spcPts val="0"/>
              </a:spcAft>
              <a:buClrTx/>
              <a:buSzTx/>
              <a:buFontTx/>
              <a:buNone/>
              <a:tabLst/>
              <a:defRPr/>
            </a:pPr>
            <a:endParaRPr kumimoji="0" sz="2200" b="0" i="0" u="none" strike="noStrike" kern="0" cap="none" spc="-88" normalizeH="0" baseline="0" noProof="0" dirty="0">
              <a:ln>
                <a:noFill/>
              </a:ln>
              <a:solidFill>
                <a:srgbClr val="FFFFFF"/>
              </a:solidFill>
              <a:effectLst/>
              <a:uLnTx/>
              <a:uFillTx/>
              <a:latin typeface="ArialUnicodeMS"/>
              <a:sym typeface="ArialUnicodeMS"/>
            </a:endParaRPr>
          </a:p>
        </p:txBody>
      </p:sp>
      <p:sp>
        <p:nvSpPr>
          <p:cNvPr id="10" name="Shape 121">
            <a:extLst>
              <a:ext uri="{FF2B5EF4-FFF2-40B4-BE49-F238E27FC236}">
                <a16:creationId xmlns:a16="http://schemas.microsoft.com/office/drawing/2014/main" id="{13CCF23D-1B8F-4578-8212-F8B56997F728}"/>
              </a:ext>
            </a:extLst>
          </p:cNvPr>
          <p:cNvSpPr/>
          <p:nvPr/>
        </p:nvSpPr>
        <p:spPr>
          <a:xfrm>
            <a:off x="1416508" y="3413812"/>
            <a:ext cx="6229526" cy="5642570"/>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algn="l">
              <a:defRPr sz="3000" spc="-119">
                <a:solidFill>
                  <a:srgbClr val="FFFFFF"/>
                </a:solidFill>
                <a:latin typeface="ArialUnicodeMS"/>
                <a:ea typeface="ArialUnicodeMS"/>
                <a:cs typeface="ArialUnicodeMS"/>
                <a:sym typeface="ArialUnicodeMS"/>
              </a:defRPr>
            </a:pPr>
            <a:r>
              <a:rPr lang="es-ES" sz="2400" spc="-119" dirty="0">
                <a:solidFill>
                  <a:srgbClr val="FFFFFF"/>
                </a:solidFill>
                <a:latin typeface="Century Gothic" panose="020B0502020202020204" pitchFamily="34" charset="0"/>
                <a:cs typeface="Arial" panose="020B0604020202020204" pitchFamily="34" charset="0"/>
              </a:rPr>
              <a:t>1. Mercado impagos en España</a:t>
            </a:r>
          </a:p>
          <a:p>
            <a:pPr algn="l">
              <a:defRPr sz="3000" spc="-119">
                <a:solidFill>
                  <a:srgbClr val="FFFFFF"/>
                </a:solidFill>
                <a:latin typeface="ArialUnicodeMS"/>
                <a:ea typeface="ArialUnicodeMS"/>
                <a:cs typeface="ArialUnicodeMS"/>
                <a:sym typeface="ArialUnicodeMS"/>
              </a:defRPr>
            </a:pPr>
            <a:r>
              <a:rPr lang="es-ES" sz="2400" spc="-119" dirty="0">
                <a:solidFill>
                  <a:srgbClr val="FFFFFF"/>
                </a:solidFill>
                <a:latin typeface="Century Gothic" panose="020B0502020202020204" pitchFamily="34" charset="0"/>
                <a:cs typeface="Arial" panose="020B0604020202020204" pitchFamily="34" charset="0"/>
              </a:rPr>
              <a:t>2. ¿Qué es ICIRED?</a:t>
            </a:r>
          </a:p>
          <a:p>
            <a:pPr algn="l">
              <a:defRPr sz="3000" spc="-119">
                <a:solidFill>
                  <a:srgbClr val="FFFFFF"/>
                </a:solidFill>
                <a:latin typeface="ArialUnicodeMS"/>
                <a:ea typeface="ArialUnicodeMS"/>
                <a:cs typeface="ArialUnicodeMS"/>
                <a:sym typeface="ArialUnicodeMS"/>
              </a:defRPr>
            </a:pPr>
            <a:r>
              <a:rPr lang="es-ES" sz="2400" spc="-119" dirty="0">
                <a:solidFill>
                  <a:srgbClr val="FFFFFF"/>
                </a:solidFill>
                <a:latin typeface="Century Gothic" panose="020B0502020202020204" pitchFamily="34" charset="0"/>
                <a:cs typeface="Arial" panose="020B0604020202020204" pitchFamily="34" charset="0"/>
              </a:rPr>
              <a:t>3. Proceso de reclamación</a:t>
            </a:r>
          </a:p>
          <a:p>
            <a:pPr algn="l">
              <a:defRPr sz="3000" spc="-119">
                <a:solidFill>
                  <a:srgbClr val="FFFFFF"/>
                </a:solidFill>
                <a:latin typeface="ArialUnicodeMS"/>
                <a:ea typeface="ArialUnicodeMS"/>
                <a:cs typeface="ArialUnicodeMS"/>
                <a:sym typeface="ArialUnicodeMS"/>
              </a:defRPr>
            </a:pPr>
            <a:r>
              <a:rPr lang="es-ES" sz="2400" spc="-119" dirty="0">
                <a:solidFill>
                  <a:srgbClr val="FFFFFF"/>
                </a:solidFill>
                <a:latin typeface="Century Gothic" panose="020B0502020202020204" pitchFamily="34" charset="0"/>
                <a:cs typeface="Arial" panose="020B0604020202020204" pitchFamily="34" charset="0"/>
              </a:rPr>
              <a:t>4. La eficacia de ICIRED</a:t>
            </a:r>
          </a:p>
          <a:p>
            <a:pPr algn="l">
              <a:defRPr sz="3000" spc="-119">
                <a:solidFill>
                  <a:srgbClr val="FFFFFF"/>
                </a:solidFill>
                <a:latin typeface="ArialUnicodeMS"/>
                <a:ea typeface="ArialUnicodeMS"/>
                <a:cs typeface="ArialUnicodeMS"/>
                <a:sym typeface="ArialUnicodeMS"/>
              </a:defRPr>
            </a:pPr>
            <a:r>
              <a:rPr lang="es-ES" sz="2400" spc="-119" dirty="0">
                <a:solidFill>
                  <a:srgbClr val="FFFFFF"/>
                </a:solidFill>
                <a:latin typeface="Century Gothic" panose="020B0502020202020204" pitchFamily="34" charset="0"/>
                <a:cs typeface="Arial" panose="020B0604020202020204" pitchFamily="34" charset="0"/>
              </a:rPr>
              <a:t>5. Servicios de publicación de impagos</a:t>
            </a:r>
          </a:p>
          <a:p>
            <a:pPr algn="l">
              <a:defRPr sz="3000" spc="-119">
                <a:solidFill>
                  <a:srgbClr val="FFFFFF"/>
                </a:solidFill>
                <a:latin typeface="ArialUnicodeMS"/>
                <a:ea typeface="ArialUnicodeMS"/>
                <a:cs typeface="ArialUnicodeMS"/>
                <a:sym typeface="ArialUnicodeMS"/>
              </a:defRPr>
            </a:pPr>
            <a:r>
              <a:rPr lang="es-ES" sz="2400" spc="-119" dirty="0">
                <a:solidFill>
                  <a:srgbClr val="FFFFFF"/>
                </a:solidFill>
                <a:latin typeface="Century Gothic" panose="020B0502020202020204" pitchFamily="34" charset="0"/>
                <a:cs typeface="Arial" panose="020B0604020202020204" pitchFamily="34" charset="0"/>
              </a:rPr>
              <a:t>6. Servicio de consulta de impagos</a:t>
            </a:r>
          </a:p>
          <a:p>
            <a:pPr algn="l">
              <a:defRPr sz="3000" spc="-119">
                <a:solidFill>
                  <a:srgbClr val="FFFFFF"/>
                </a:solidFill>
                <a:latin typeface="ArialUnicodeMS"/>
                <a:ea typeface="ArialUnicodeMS"/>
                <a:cs typeface="ArialUnicodeMS"/>
                <a:sym typeface="ArialUnicodeMS"/>
              </a:defRPr>
            </a:pPr>
            <a:r>
              <a:rPr lang="es-ES" sz="2400" spc="-119" dirty="0">
                <a:solidFill>
                  <a:srgbClr val="FFFFFF"/>
                </a:solidFill>
                <a:latin typeface="Century Gothic" panose="020B0502020202020204" pitchFamily="34" charset="0"/>
                <a:cs typeface="Arial" panose="020B0604020202020204" pitchFamily="34" charset="0"/>
              </a:rPr>
              <a:t>7. Morosidad en las comunidades de vecinos</a:t>
            </a:r>
          </a:p>
          <a:p>
            <a:pPr algn="l">
              <a:defRPr sz="3000" spc="-119">
                <a:solidFill>
                  <a:srgbClr val="FFFFFF"/>
                </a:solidFill>
                <a:latin typeface="ArialUnicodeMS"/>
                <a:ea typeface="ArialUnicodeMS"/>
                <a:cs typeface="ArialUnicodeMS"/>
                <a:sym typeface="ArialUnicodeMS"/>
              </a:defRPr>
            </a:pPr>
            <a:r>
              <a:rPr lang="es-ES" sz="2400" spc="-119" dirty="0">
                <a:solidFill>
                  <a:srgbClr val="FFFFFF"/>
                </a:solidFill>
                <a:latin typeface="Century Gothic" panose="020B0502020202020204" pitchFamily="34" charset="0"/>
                <a:cs typeface="Arial" panose="020B0604020202020204" pitchFamily="34" charset="0"/>
              </a:rPr>
              <a:t>8. Ventajas y beneficios</a:t>
            </a:r>
          </a:p>
          <a:p>
            <a:pPr algn="l">
              <a:defRPr sz="3000" spc="-119">
                <a:solidFill>
                  <a:srgbClr val="FFFFFF"/>
                </a:solidFill>
                <a:latin typeface="ArialUnicodeMS"/>
                <a:ea typeface="ArialUnicodeMS"/>
                <a:cs typeface="ArialUnicodeMS"/>
                <a:sym typeface="ArialUnicodeMS"/>
              </a:defRPr>
            </a:pPr>
            <a:r>
              <a:rPr lang="es-ES" sz="2400" spc="-119" dirty="0">
                <a:solidFill>
                  <a:srgbClr val="FFFFFF"/>
                </a:solidFill>
                <a:latin typeface="Century Gothic" panose="020B0502020202020204" pitchFamily="34" charset="0"/>
                <a:cs typeface="Arial" panose="020B0604020202020204" pitchFamily="34" charset="0"/>
              </a:rPr>
              <a:t>9. Certificación de legalidad</a:t>
            </a:r>
            <a:endParaRPr sz="2400" spc="-119" dirty="0">
              <a:solidFill>
                <a:srgbClr val="FFFFFF"/>
              </a:solidFill>
              <a:latin typeface="Century Gothic" panose="020B0502020202020204" pitchFamily="34" charset="0"/>
              <a:cs typeface="Arial" panose="020B0604020202020204" pitchFamily="34" charset="0"/>
            </a:endParaRPr>
          </a:p>
          <a:p>
            <a:pPr algn="l">
              <a:defRPr sz="3000" spc="-119">
                <a:solidFill>
                  <a:srgbClr val="FFFFFF"/>
                </a:solidFill>
                <a:latin typeface="ArialUnicodeMS"/>
                <a:ea typeface="ArialUnicodeMS"/>
                <a:cs typeface="ArialUnicodeMS"/>
                <a:sym typeface="ArialUnicodeMS"/>
              </a:defRPr>
            </a:pPr>
            <a:r>
              <a:rPr lang="es-ES" sz="2400" spc="-119" dirty="0">
                <a:solidFill>
                  <a:schemeClr val="bg1"/>
                </a:solidFill>
                <a:latin typeface="Century Gothic" panose="020B0502020202020204" pitchFamily="34" charset="0"/>
                <a:cs typeface="Arial" panose="020B0604020202020204" pitchFamily="34" charset="0"/>
              </a:rPr>
              <a:t>10. Equipo y Consejo Asesor</a:t>
            </a:r>
            <a:endParaRPr sz="2400" spc="-119" dirty="0">
              <a:solidFill>
                <a:schemeClr val="bg1"/>
              </a:solidFill>
              <a:latin typeface="Century Gothic" panose="020B0502020202020204" pitchFamily="34" charset="0"/>
              <a:cs typeface="Arial" panose="020B0604020202020204" pitchFamily="34" charset="0"/>
            </a:endParaRPr>
          </a:p>
          <a:p>
            <a:pPr algn="l">
              <a:defRPr sz="3000" spc="-119">
                <a:solidFill>
                  <a:srgbClr val="FFFFFF"/>
                </a:solidFill>
                <a:latin typeface="ArialUnicodeMS"/>
                <a:ea typeface="ArialUnicodeMS"/>
                <a:cs typeface="ArialUnicodeMS"/>
                <a:sym typeface="ArialUnicodeMS"/>
              </a:defRPr>
            </a:pPr>
            <a:r>
              <a:rPr lang="es-ES" sz="2400" spc="-119" dirty="0">
                <a:solidFill>
                  <a:srgbClr val="FFFFFF"/>
                </a:solidFill>
                <a:latin typeface="Century Gothic" panose="020B0502020202020204" pitchFamily="34" charset="0"/>
                <a:cs typeface="Arial" panose="020B0604020202020204" pitchFamily="34" charset="0"/>
              </a:rPr>
              <a:t>11. Hitos de negocio: Everis</a:t>
            </a:r>
          </a:p>
          <a:p>
            <a:pPr algn="l">
              <a:defRPr sz="3000" spc="-119">
                <a:solidFill>
                  <a:srgbClr val="FFFFFF"/>
                </a:solidFill>
                <a:latin typeface="ArialUnicodeMS"/>
                <a:ea typeface="ArialUnicodeMS"/>
                <a:cs typeface="ArialUnicodeMS"/>
                <a:sym typeface="ArialUnicodeMS"/>
              </a:defRPr>
            </a:pPr>
            <a:r>
              <a:rPr lang="es-ES" sz="2400" spc="-119" dirty="0">
                <a:solidFill>
                  <a:srgbClr val="FFFFFF"/>
                </a:solidFill>
                <a:latin typeface="Century Gothic" panose="020B0502020202020204" pitchFamily="34" charset="0"/>
                <a:cs typeface="Arial" panose="020B0604020202020204" pitchFamily="34" charset="0"/>
              </a:rPr>
              <a:t>12. Hitos de negocio: eInforma</a:t>
            </a:r>
          </a:p>
          <a:p>
            <a:pPr algn="l">
              <a:defRPr sz="3000" spc="-119">
                <a:solidFill>
                  <a:srgbClr val="FFFFFF"/>
                </a:solidFill>
                <a:latin typeface="ArialUnicodeMS"/>
                <a:ea typeface="ArialUnicodeMS"/>
                <a:cs typeface="ArialUnicodeMS"/>
                <a:sym typeface="ArialUnicodeMS"/>
              </a:defRPr>
            </a:pPr>
            <a:r>
              <a:rPr lang="es-ES" sz="2400" spc="-119" dirty="0">
                <a:solidFill>
                  <a:srgbClr val="FFFFFF"/>
                </a:solidFill>
                <a:latin typeface="Century Gothic" panose="020B0502020202020204" pitchFamily="34" charset="0"/>
                <a:cs typeface="Arial" panose="020B0604020202020204" pitchFamily="34" charset="0"/>
              </a:rPr>
              <a:t>13. Repercusión de ICIRED</a:t>
            </a:r>
          </a:p>
          <a:p>
            <a:pPr algn="l">
              <a:defRPr sz="3000" spc="-119">
                <a:solidFill>
                  <a:srgbClr val="FFFFFF"/>
                </a:solidFill>
                <a:latin typeface="ArialUnicodeMS"/>
                <a:ea typeface="ArialUnicodeMS"/>
                <a:cs typeface="ArialUnicodeMS"/>
                <a:sym typeface="ArialUnicodeMS"/>
              </a:defRPr>
            </a:pPr>
            <a:r>
              <a:rPr lang="es-ES" sz="2400" spc="-119" dirty="0">
                <a:solidFill>
                  <a:srgbClr val="FFFFFF"/>
                </a:solidFill>
                <a:latin typeface="Century Gothic" panose="020B0502020202020204" pitchFamily="34" charset="0"/>
                <a:cs typeface="Arial" panose="020B0604020202020204" pitchFamily="34" charset="0"/>
              </a:rPr>
              <a:t>14. Nuevos retos</a:t>
            </a:r>
          </a:p>
          <a:p>
            <a:pPr algn="l">
              <a:defRPr sz="3000" spc="-119">
                <a:solidFill>
                  <a:srgbClr val="FFFFFF"/>
                </a:solidFill>
                <a:latin typeface="ArialUnicodeMS"/>
                <a:ea typeface="ArialUnicodeMS"/>
                <a:cs typeface="ArialUnicodeMS"/>
                <a:sym typeface="ArialUnicodeMS"/>
              </a:defRPr>
            </a:pPr>
            <a:endParaRPr lang="es-ES" sz="2400" spc="-119" dirty="0">
              <a:solidFill>
                <a:srgbClr val="FFFFFF"/>
              </a:solidFill>
              <a:latin typeface="Century Gothic" panose="020B0502020202020204" pitchFamily="34" charset="0"/>
              <a:cs typeface="Arial" panose="020B0604020202020204" pitchFamily="34" charset="0"/>
            </a:endParaRPr>
          </a:p>
        </p:txBody>
      </p:sp>
      <p:sp>
        <p:nvSpPr>
          <p:cNvPr id="11" name="Shape 123">
            <a:extLst>
              <a:ext uri="{FF2B5EF4-FFF2-40B4-BE49-F238E27FC236}">
                <a16:creationId xmlns:a16="http://schemas.microsoft.com/office/drawing/2014/main" id="{2EB84635-A536-4431-9546-BD08ED9C5808}"/>
              </a:ext>
            </a:extLst>
          </p:cNvPr>
          <p:cNvSpPr/>
          <p:nvPr/>
        </p:nvSpPr>
        <p:spPr>
          <a:xfrm flipV="1">
            <a:off x="1237368" y="3241260"/>
            <a:ext cx="0" cy="5630455"/>
          </a:xfrm>
          <a:prstGeom prst="line">
            <a:avLst/>
          </a:prstGeom>
          <a:ln w="25400">
            <a:solidFill>
              <a:srgbClr val="FFFFFF"/>
            </a:solidFill>
            <a:miter lim="400000"/>
          </a:ln>
        </p:spPr>
        <p:txBody>
          <a:bodyPr lIns="50800" tIns="50800" rIns="50800" bIns="50800" anchor="ctr"/>
          <a:lstStyle/>
          <a:p>
            <a:pPr>
              <a:defRPr sz="2400"/>
            </a:pPr>
            <a:endParaRPr dirty="0"/>
          </a:p>
        </p:txBody>
      </p:sp>
      <p:pic>
        <p:nvPicPr>
          <p:cNvPr id="14" name="Picture 2" descr="Resultado de imagen de everis">
            <a:extLst>
              <a:ext uri="{FF2B5EF4-FFF2-40B4-BE49-F238E27FC236}">
                <a16:creationId xmlns:a16="http://schemas.microsoft.com/office/drawing/2014/main" id="{F94D74A2-CCDC-4FAF-8BF4-C175054E665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40299" y="8578418"/>
            <a:ext cx="2018011" cy="153609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0" descr="Resultado de imagen de einforma">
            <a:extLst>
              <a:ext uri="{FF2B5EF4-FFF2-40B4-BE49-F238E27FC236}">
                <a16:creationId xmlns:a16="http://schemas.microsoft.com/office/drawing/2014/main" id="{CE7E9A73-B127-4943-BC14-F85999AEE9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8970155"/>
            <a:ext cx="1954213" cy="716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0353974"/>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hape 130">
            <a:extLst>
              <a:ext uri="{FF2B5EF4-FFF2-40B4-BE49-F238E27FC236}">
                <a16:creationId xmlns:a16="http://schemas.microsoft.com/office/drawing/2014/main" id="{73B2AC55-08D5-41A0-A319-A49C5359283A}"/>
              </a:ext>
            </a:extLst>
          </p:cNvPr>
          <p:cNvSpPr/>
          <p:nvPr/>
        </p:nvSpPr>
        <p:spPr>
          <a:xfrm>
            <a:off x="5965686" y="366431"/>
            <a:ext cx="6152845" cy="767302"/>
          </a:xfrm>
          <a:prstGeom prst="rect">
            <a:avLst/>
          </a:prstGeom>
          <a:solidFill>
            <a:srgbClr val="75B0DD"/>
          </a:solidFill>
          <a:ln w="12700">
            <a:noFill/>
            <a:miter lim="400000"/>
          </a:ln>
          <a:effectLst>
            <a:outerShdw blurRad="50800" dist="63500" dir="2700000" algn="tl" rotWithShape="0">
              <a:prstClr val="black">
                <a:alpha val="40000"/>
              </a:prstClr>
            </a:outerShdw>
            <a:softEdge rad="31750"/>
          </a:effectLst>
        </p:spPr>
        <p:txBody>
          <a:bodyPr lIns="46893" tIns="46893" rIns="46893" bIns="46893" anchor="ctr"/>
          <a:lstStyle/>
          <a:p>
            <a:pPr>
              <a:defRPr sz="2400">
                <a:solidFill>
                  <a:srgbClr val="FFFFFF"/>
                </a:solidFill>
              </a:defRPr>
            </a:pPr>
            <a:endParaRPr sz="2215" dirty="0"/>
          </a:p>
        </p:txBody>
      </p:sp>
      <p:sp>
        <p:nvSpPr>
          <p:cNvPr id="21" name="Shape 133">
            <a:extLst>
              <a:ext uri="{FF2B5EF4-FFF2-40B4-BE49-F238E27FC236}">
                <a16:creationId xmlns:a16="http://schemas.microsoft.com/office/drawing/2014/main" id="{99A61B40-2D83-49D6-B702-C34A2AE2B205}"/>
              </a:ext>
            </a:extLst>
          </p:cNvPr>
          <p:cNvSpPr/>
          <p:nvPr/>
        </p:nvSpPr>
        <p:spPr>
          <a:xfrm>
            <a:off x="5965686" y="409909"/>
            <a:ext cx="4530035" cy="648700"/>
          </a:xfrm>
          <a:prstGeom prst="rect">
            <a:avLst/>
          </a:prstGeom>
          <a:ln w="12700">
            <a:miter lim="400000"/>
          </a:ln>
          <a:extLst>
            <a:ext uri="{C572A759-6A51-4108-AA02-DFA0A04FC94B}">
              <ma14:wrappingTextBoxFlag xmlns:ma14="http://schemas.microsoft.com/office/mac/drawingml/2011/main" xmlns="" val="1"/>
            </a:ext>
          </a:extLst>
        </p:spPr>
        <p:txBody>
          <a:bodyPr wrap="square" lIns="46893" tIns="46893" rIns="46893" bIns="46893" anchor="ctr">
            <a:spAutoFit/>
          </a:bodyPr>
          <a:lstStyle>
            <a:lvl1pPr>
              <a:defRPr sz="3500" spc="-140">
                <a:solidFill>
                  <a:srgbClr val="FFFFFF"/>
                </a:solidFill>
                <a:latin typeface="ArialUnicodeMS"/>
                <a:ea typeface="ArialUnicodeMS"/>
                <a:cs typeface="ArialUnicodeMS"/>
                <a:sym typeface="ArialUnicodeMS"/>
              </a:defRPr>
            </a:lvl1pPr>
          </a:lstStyle>
          <a:p>
            <a:pPr algn="r"/>
            <a:r>
              <a:rPr lang="es-ES" sz="3600" dirty="0">
                <a:solidFill>
                  <a:schemeClr val="bg1"/>
                </a:solidFill>
                <a:latin typeface="Century Gothic" panose="020B0502020202020204" pitchFamily="34" charset="0"/>
                <a:ea typeface="ＭＳ Ｐゴシック" charset="-128"/>
              </a:rPr>
              <a:t>14. Nuevos retos</a:t>
            </a:r>
          </a:p>
        </p:txBody>
      </p:sp>
      <p:sp>
        <p:nvSpPr>
          <p:cNvPr id="22" name="Shape 154">
            <a:extLst>
              <a:ext uri="{FF2B5EF4-FFF2-40B4-BE49-F238E27FC236}">
                <a16:creationId xmlns:a16="http://schemas.microsoft.com/office/drawing/2014/main" id="{0FA1B5EA-E10C-4F2E-9D15-A672D1D46BFE}"/>
              </a:ext>
            </a:extLst>
          </p:cNvPr>
          <p:cNvSpPr/>
          <p:nvPr/>
        </p:nvSpPr>
        <p:spPr>
          <a:xfrm>
            <a:off x="6639339" y="1087155"/>
            <a:ext cx="5828748" cy="428928"/>
          </a:xfrm>
          <a:prstGeom prst="rect">
            <a:avLst/>
          </a:prstGeom>
          <a:solidFill>
            <a:srgbClr val="00659E"/>
          </a:solidFill>
          <a:ln w="12700">
            <a:miter lim="400000"/>
          </a:ln>
        </p:spPr>
        <p:txBody>
          <a:bodyPr lIns="50800" tIns="50800" rIns="50800" bIns="50800" anchor="ctr"/>
          <a:lstStyle/>
          <a:p>
            <a:pPr>
              <a:defRPr sz="2400">
                <a:solidFill>
                  <a:srgbClr val="FFFFFF"/>
                </a:solidFill>
              </a:defRPr>
            </a:pPr>
            <a:r>
              <a:rPr lang="es-ES" sz="2400" spc="-140" dirty="0">
                <a:solidFill>
                  <a:schemeClr val="bg1"/>
                </a:solidFill>
                <a:latin typeface="Century Gothic" panose="020B0502020202020204" pitchFamily="34" charset="0"/>
                <a:ea typeface="ＭＳ Ｐゴシック" charset="-128"/>
              </a:rPr>
              <a:t>C. Nuevos proyectos</a:t>
            </a:r>
            <a:endParaRPr sz="2400" spc="-140" dirty="0">
              <a:solidFill>
                <a:schemeClr val="bg1"/>
              </a:solidFill>
              <a:latin typeface="Century Gothic" panose="020B0502020202020204" pitchFamily="34" charset="0"/>
              <a:ea typeface="ＭＳ Ｐゴシック" charset="-128"/>
            </a:endParaRPr>
          </a:p>
        </p:txBody>
      </p:sp>
      <p:pic>
        <p:nvPicPr>
          <p:cNvPr id="23" name="pasted-image.pdf">
            <a:extLst>
              <a:ext uri="{FF2B5EF4-FFF2-40B4-BE49-F238E27FC236}">
                <a16:creationId xmlns:a16="http://schemas.microsoft.com/office/drawing/2014/main" id="{C46F9598-DC5D-475B-B481-0B135FE62172}"/>
              </a:ext>
            </a:extLst>
          </p:cNvPr>
          <p:cNvPicPr>
            <a:picLocks noChangeAspect="1"/>
          </p:cNvPicPr>
          <p:nvPr/>
        </p:nvPicPr>
        <p:blipFill>
          <a:blip r:embed="rId2" cstate="print">
            <a:extLst/>
          </a:blip>
          <a:stretch>
            <a:fillRect/>
          </a:stretch>
        </p:blipFill>
        <p:spPr>
          <a:xfrm>
            <a:off x="419167" y="294618"/>
            <a:ext cx="2087368" cy="727495"/>
          </a:xfrm>
          <a:prstGeom prst="rect">
            <a:avLst/>
          </a:prstGeom>
          <a:ln w="12700">
            <a:miter lim="400000"/>
          </a:ln>
        </p:spPr>
      </p:pic>
      <p:sp>
        <p:nvSpPr>
          <p:cNvPr id="27" name="Rectángulo: esquinas redondeadas 26">
            <a:extLst>
              <a:ext uri="{FF2B5EF4-FFF2-40B4-BE49-F238E27FC236}">
                <a16:creationId xmlns:a16="http://schemas.microsoft.com/office/drawing/2014/main" id="{D9340971-D1AA-4A9B-B1E0-2323F5FE7DE8}"/>
              </a:ext>
            </a:extLst>
          </p:cNvPr>
          <p:cNvSpPr/>
          <p:nvPr/>
        </p:nvSpPr>
        <p:spPr>
          <a:xfrm>
            <a:off x="1058779" y="5161913"/>
            <a:ext cx="10924675" cy="3160028"/>
          </a:xfrm>
          <a:prstGeom prst="roundRect">
            <a:avLst>
              <a:gd name="adj" fmla="val 24224"/>
            </a:avLst>
          </a:prstGeom>
          <a:noFill/>
          <a:ln w="12700" cap="flat">
            <a:solidFill>
              <a:srgbClr val="00669E"/>
            </a:solid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s-ES"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10" name="Picture 2" descr="Resultado de imagen de everis">
            <a:extLst>
              <a:ext uri="{FF2B5EF4-FFF2-40B4-BE49-F238E27FC236}">
                <a16:creationId xmlns:a16="http://schemas.microsoft.com/office/drawing/2014/main" id="{482D8404-0750-4D75-995C-8B8D6C26CA2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40299" y="8578418"/>
            <a:ext cx="2018011" cy="153609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Resultado de imagen de einforma">
            <a:extLst>
              <a:ext uri="{FF2B5EF4-FFF2-40B4-BE49-F238E27FC236}">
                <a16:creationId xmlns:a16="http://schemas.microsoft.com/office/drawing/2014/main" id="{5A123C0D-A8FB-4508-ADC8-6F9F1B838B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8970155"/>
            <a:ext cx="1954213" cy="716770"/>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9D6E3A69-D51F-42B6-AA44-8CBE5CC07097}"/>
              </a:ext>
            </a:extLst>
          </p:cNvPr>
          <p:cNvSpPr txBox="1"/>
          <p:nvPr/>
        </p:nvSpPr>
        <p:spPr>
          <a:xfrm>
            <a:off x="1490870" y="5585790"/>
            <a:ext cx="10157791" cy="2308324"/>
          </a:xfrm>
          <a:prstGeom prst="rect">
            <a:avLst/>
          </a:prstGeom>
          <a:noFill/>
        </p:spPr>
        <p:txBody>
          <a:bodyPr wrap="square" rtlCol="0">
            <a:spAutoFit/>
          </a:bodyPr>
          <a:lstStyle/>
          <a:p>
            <a:pPr algn="just"/>
            <a:r>
              <a:rPr lang="es-ES" dirty="0" err="1"/>
              <a:t>Icired</a:t>
            </a:r>
            <a:r>
              <a:rPr lang="es-ES" dirty="0"/>
              <a:t> conjuntamente al Consejo General de la Abogacía Española y con el apoyo de </a:t>
            </a:r>
            <a:r>
              <a:rPr lang="es-ES" dirty="0" err="1"/>
              <a:t>Everis</a:t>
            </a:r>
            <a:r>
              <a:rPr lang="es-ES" dirty="0"/>
              <a:t> e Informa está creando el </a:t>
            </a:r>
            <a:r>
              <a:rPr lang="es-ES" b="1" dirty="0"/>
              <a:t>1</a:t>
            </a:r>
            <a:r>
              <a:rPr lang="es-ES" b="1" baseline="30000" dirty="0"/>
              <a:t>er</a:t>
            </a:r>
            <a:r>
              <a:rPr lang="es-ES" b="1" dirty="0"/>
              <a:t> fichero de solvencia negativo de uso exclusivo para los abogados españoles</a:t>
            </a:r>
          </a:p>
        </p:txBody>
      </p:sp>
      <p:pic>
        <p:nvPicPr>
          <p:cNvPr id="12" name="Imagen 11">
            <a:extLst>
              <a:ext uri="{FF2B5EF4-FFF2-40B4-BE49-F238E27FC236}">
                <a16:creationId xmlns:a16="http://schemas.microsoft.com/office/drawing/2014/main" id="{FF59BBE1-FC04-4A3E-9A30-DB48CA731729}"/>
              </a:ext>
            </a:extLst>
          </p:cNvPr>
          <p:cNvPicPr>
            <a:picLocks noChangeAspect="1"/>
          </p:cNvPicPr>
          <p:nvPr/>
        </p:nvPicPr>
        <p:blipFill>
          <a:blip r:embed="rId5"/>
          <a:stretch>
            <a:fillRect/>
          </a:stretch>
        </p:blipFill>
        <p:spPr>
          <a:xfrm>
            <a:off x="3752850" y="2897653"/>
            <a:ext cx="6000750" cy="1616046"/>
          </a:xfrm>
          <a:prstGeom prst="rect">
            <a:avLst/>
          </a:prstGeom>
        </p:spPr>
      </p:pic>
    </p:spTree>
    <p:extLst>
      <p:ext uri="{BB962C8B-B14F-4D97-AF65-F5344CB8AC3E}">
        <p14:creationId xmlns:p14="http://schemas.microsoft.com/office/powerpoint/2010/main" val="507563765"/>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Shape 130"/>
          <p:cNvSpPr/>
          <p:nvPr/>
        </p:nvSpPr>
        <p:spPr>
          <a:xfrm>
            <a:off x="6718852" y="390494"/>
            <a:ext cx="5108713" cy="726832"/>
          </a:xfrm>
          <a:prstGeom prst="rect">
            <a:avLst/>
          </a:prstGeom>
          <a:solidFill>
            <a:srgbClr val="75B0DD"/>
          </a:solidFill>
          <a:ln w="12700">
            <a:noFill/>
            <a:miter lim="400000"/>
          </a:ln>
          <a:effectLst>
            <a:outerShdw blurRad="50800" dist="63500" dir="2700000" algn="tl" rotWithShape="0">
              <a:prstClr val="black">
                <a:alpha val="40000"/>
              </a:prstClr>
            </a:outerShdw>
            <a:softEdge rad="31750"/>
          </a:effectLst>
        </p:spPr>
        <p:txBody>
          <a:bodyPr lIns="46893" tIns="46893" rIns="46893" bIns="46893" anchor="ctr"/>
          <a:lstStyle/>
          <a:p>
            <a:pPr>
              <a:defRPr sz="2400">
                <a:solidFill>
                  <a:srgbClr val="FFFFFF"/>
                </a:solidFill>
              </a:defRPr>
            </a:pPr>
            <a:endParaRPr sz="2215" dirty="0"/>
          </a:p>
        </p:txBody>
      </p:sp>
      <p:sp>
        <p:nvSpPr>
          <p:cNvPr id="55" name="Shape 133"/>
          <p:cNvSpPr/>
          <p:nvPr/>
        </p:nvSpPr>
        <p:spPr>
          <a:xfrm>
            <a:off x="5685182" y="446405"/>
            <a:ext cx="5565310" cy="648700"/>
          </a:xfrm>
          <a:prstGeom prst="rect">
            <a:avLst/>
          </a:prstGeom>
          <a:ln w="12700">
            <a:miter lim="400000"/>
          </a:ln>
          <a:extLst>
            <a:ext uri="{C572A759-6A51-4108-AA02-DFA0A04FC94B}">
              <ma14:wrappingTextBoxFlag xmlns:ma14="http://schemas.microsoft.com/office/mac/drawingml/2011/main" xmlns="" val="1"/>
            </a:ext>
          </a:extLst>
        </p:spPr>
        <p:txBody>
          <a:bodyPr wrap="square" lIns="46893" tIns="46893" rIns="46893" bIns="46893" anchor="ctr">
            <a:spAutoFit/>
          </a:bodyPr>
          <a:lstStyle>
            <a:lvl1pPr>
              <a:defRPr sz="3500" spc="-140">
                <a:solidFill>
                  <a:srgbClr val="FFFFFF"/>
                </a:solidFill>
                <a:latin typeface="ArialUnicodeMS"/>
                <a:ea typeface="ArialUnicodeMS"/>
                <a:cs typeface="ArialUnicodeMS"/>
                <a:sym typeface="ArialUnicodeMS"/>
              </a:defRPr>
            </a:lvl1pPr>
          </a:lstStyle>
          <a:p>
            <a:pPr algn="r"/>
            <a:r>
              <a:rPr lang="es-ES" sz="3600" dirty="0">
                <a:solidFill>
                  <a:schemeClr val="bg1"/>
                </a:solidFill>
                <a:latin typeface="Century Gothic" panose="020B0502020202020204" pitchFamily="34" charset="0"/>
                <a:ea typeface="ＭＳ Ｐゴシック" charset="-128"/>
              </a:rPr>
              <a:t>14. Nuevos retos</a:t>
            </a:r>
          </a:p>
        </p:txBody>
      </p:sp>
      <p:sp>
        <p:nvSpPr>
          <p:cNvPr id="51" name="CuadroTexto 50">
            <a:extLst>
              <a:ext uri="{FF2B5EF4-FFF2-40B4-BE49-F238E27FC236}">
                <a16:creationId xmlns:a16="http://schemas.microsoft.com/office/drawing/2014/main" id="{D04B22E6-24DF-43BC-AC26-98CDD09B43E6}"/>
              </a:ext>
            </a:extLst>
          </p:cNvPr>
          <p:cNvSpPr txBox="1"/>
          <p:nvPr/>
        </p:nvSpPr>
        <p:spPr>
          <a:xfrm>
            <a:off x="10107650" y="4845784"/>
            <a:ext cx="2564306" cy="31803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s-ES" sz="1400" b="1" dirty="0"/>
              <a:t>”</a:t>
            </a:r>
            <a:endParaRPr kumimoji="0" lang="es-ES" sz="1400" b="1" i="0" u="none" strike="noStrike" cap="none" spc="0" normalizeH="0" baseline="0" dirty="0">
              <a:ln>
                <a:noFill/>
              </a:ln>
              <a:solidFill>
                <a:srgbClr val="000000"/>
              </a:solidFill>
              <a:effectLst/>
              <a:uFillTx/>
              <a:latin typeface="+mn-lt"/>
              <a:ea typeface="+mn-ea"/>
              <a:cs typeface="+mn-cs"/>
              <a:sym typeface="Helvetica Light"/>
            </a:endParaRPr>
          </a:p>
        </p:txBody>
      </p:sp>
      <p:pic>
        <p:nvPicPr>
          <p:cNvPr id="10" name="Imagen 9">
            <a:extLst>
              <a:ext uri="{FF2B5EF4-FFF2-40B4-BE49-F238E27FC236}">
                <a16:creationId xmlns:a16="http://schemas.microsoft.com/office/drawing/2014/main" id="{BB00A85A-46F9-49BB-A2FD-E669401EAC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2424" y="1734243"/>
            <a:ext cx="11950987" cy="6956035"/>
          </a:xfrm>
          <a:prstGeom prst="rect">
            <a:avLst/>
          </a:prstGeom>
        </p:spPr>
      </p:pic>
      <p:sp>
        <p:nvSpPr>
          <p:cNvPr id="9" name="Shape 154">
            <a:extLst>
              <a:ext uri="{FF2B5EF4-FFF2-40B4-BE49-F238E27FC236}">
                <a16:creationId xmlns:a16="http://schemas.microsoft.com/office/drawing/2014/main" id="{6CCC8F08-51A1-4674-970A-8EDAC4E159FC}"/>
              </a:ext>
            </a:extLst>
          </p:cNvPr>
          <p:cNvSpPr/>
          <p:nvPr/>
        </p:nvSpPr>
        <p:spPr>
          <a:xfrm>
            <a:off x="6957857" y="1061869"/>
            <a:ext cx="5565310" cy="432253"/>
          </a:xfrm>
          <a:prstGeom prst="rect">
            <a:avLst/>
          </a:prstGeom>
          <a:solidFill>
            <a:srgbClr val="00659E"/>
          </a:solidFill>
          <a:ln w="12700">
            <a:miter lim="400000"/>
          </a:ln>
        </p:spPr>
        <p:txBody>
          <a:bodyPr lIns="50800" tIns="50800" rIns="50800" bIns="50800" anchor="ctr"/>
          <a:lstStyle/>
          <a:p>
            <a:pPr>
              <a:defRPr sz="2400">
                <a:solidFill>
                  <a:srgbClr val="FFFFFF"/>
                </a:solidFill>
              </a:defRPr>
            </a:pPr>
            <a:r>
              <a:rPr lang="es-ES" spc="-140" dirty="0">
                <a:solidFill>
                  <a:schemeClr val="bg1"/>
                </a:solidFill>
                <a:latin typeface="Century Gothic" panose="020B0502020202020204" pitchFamily="34" charset="0"/>
                <a:ea typeface="ＭＳ Ｐゴシック" charset="-128"/>
                <a:sym typeface="ArialUnicodeMS"/>
              </a:rPr>
              <a:t>D. Internacionalización</a:t>
            </a:r>
            <a:endParaRPr spc="-140" dirty="0">
              <a:solidFill>
                <a:schemeClr val="bg1"/>
              </a:solidFill>
              <a:latin typeface="Century Gothic" panose="020B0502020202020204" pitchFamily="34" charset="0"/>
              <a:ea typeface="ＭＳ Ｐゴシック" charset="-128"/>
              <a:sym typeface="ArialUnicodeMS"/>
            </a:endParaRPr>
          </a:p>
        </p:txBody>
      </p:sp>
      <p:pic>
        <p:nvPicPr>
          <p:cNvPr id="8" name="pasted-image.pdf">
            <a:extLst>
              <a:ext uri="{FF2B5EF4-FFF2-40B4-BE49-F238E27FC236}">
                <a16:creationId xmlns:a16="http://schemas.microsoft.com/office/drawing/2014/main" id="{91190A8B-C1C6-4018-ABB2-C66D3153DD3C}"/>
              </a:ext>
            </a:extLst>
          </p:cNvPr>
          <p:cNvPicPr>
            <a:picLocks noChangeAspect="1"/>
          </p:cNvPicPr>
          <p:nvPr/>
        </p:nvPicPr>
        <p:blipFill>
          <a:blip r:embed="rId3" cstate="print">
            <a:extLst/>
          </a:blip>
          <a:stretch>
            <a:fillRect/>
          </a:stretch>
        </p:blipFill>
        <p:spPr>
          <a:xfrm>
            <a:off x="419167" y="294618"/>
            <a:ext cx="2087368" cy="727495"/>
          </a:xfrm>
          <a:prstGeom prst="rect">
            <a:avLst/>
          </a:prstGeom>
          <a:ln w="12700">
            <a:miter lim="400000"/>
          </a:ln>
        </p:spPr>
      </p:pic>
      <p:pic>
        <p:nvPicPr>
          <p:cNvPr id="11" name="Picture 2" descr="Resultado de imagen de everis">
            <a:extLst>
              <a:ext uri="{FF2B5EF4-FFF2-40B4-BE49-F238E27FC236}">
                <a16:creationId xmlns:a16="http://schemas.microsoft.com/office/drawing/2014/main" id="{5126C0A9-93EE-46E9-BB61-EEA563DBD72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40299" y="8578418"/>
            <a:ext cx="2018011" cy="153609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0" descr="Resultado de imagen de einforma">
            <a:extLst>
              <a:ext uri="{FF2B5EF4-FFF2-40B4-BE49-F238E27FC236}">
                <a16:creationId xmlns:a16="http://schemas.microsoft.com/office/drawing/2014/main" id="{92F85900-1DAA-4A40-B049-025176A3640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8970155"/>
            <a:ext cx="1954213" cy="716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1373638"/>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8" name="pasted-image.pdf"/>
          <p:cNvPicPr>
            <a:picLocks noChangeAspect="1"/>
          </p:cNvPicPr>
          <p:nvPr/>
        </p:nvPicPr>
        <p:blipFill>
          <a:blip r:embed="rId2">
            <a:extLst/>
          </a:blip>
          <a:stretch>
            <a:fillRect/>
          </a:stretch>
        </p:blipFill>
        <p:spPr>
          <a:xfrm>
            <a:off x="2755028" y="595678"/>
            <a:ext cx="7494741" cy="5559781"/>
          </a:xfrm>
          <a:prstGeom prst="rect">
            <a:avLst/>
          </a:prstGeom>
          <a:ln w="12700">
            <a:miter lim="400000"/>
          </a:ln>
          <a:effectLst>
            <a:outerShdw blurRad="355600" rotWithShape="0">
              <a:srgbClr val="000000">
                <a:alpha val="75000"/>
              </a:srgbClr>
            </a:outerShdw>
          </a:effectLst>
        </p:spPr>
      </p:pic>
      <p:sp>
        <p:nvSpPr>
          <p:cNvPr id="429" name="Shape 429"/>
          <p:cNvSpPr/>
          <p:nvPr/>
        </p:nvSpPr>
        <p:spPr>
          <a:xfrm>
            <a:off x="0" y="6490341"/>
            <a:ext cx="13004799" cy="2318583"/>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pPr>
              <a:defRPr sz="6200" b="1" i="1">
                <a:solidFill>
                  <a:srgbClr val="444442"/>
                </a:solidFill>
                <a:latin typeface="Helvetica"/>
                <a:ea typeface="Helvetica"/>
                <a:cs typeface="Helvetica"/>
                <a:sym typeface="Helvetica"/>
              </a:defRPr>
            </a:pPr>
            <a:r>
              <a:rPr sz="4800" dirty="0">
                <a:latin typeface="Century Gothic" panose="020B0502020202020204" pitchFamily="34" charset="0"/>
              </a:rPr>
              <a:t>“Cambiar el mundo amigo Sancho,</a:t>
            </a:r>
          </a:p>
          <a:p>
            <a:pPr>
              <a:defRPr sz="6200" b="1" i="1">
                <a:solidFill>
                  <a:srgbClr val="444442"/>
                </a:solidFill>
                <a:latin typeface="Helvetica"/>
                <a:ea typeface="Helvetica"/>
                <a:cs typeface="Helvetica"/>
                <a:sym typeface="Helvetica"/>
              </a:defRPr>
            </a:pPr>
            <a:r>
              <a:rPr sz="4800" dirty="0">
                <a:latin typeface="Century Gothic" panose="020B0502020202020204" pitchFamily="34" charset="0"/>
              </a:rPr>
              <a:t>que no locura, ni utopía,</a:t>
            </a:r>
          </a:p>
          <a:p>
            <a:pPr>
              <a:defRPr sz="6200" b="1" i="1">
                <a:solidFill>
                  <a:srgbClr val="444442"/>
                </a:solidFill>
                <a:latin typeface="Helvetica"/>
                <a:ea typeface="Helvetica"/>
                <a:cs typeface="Helvetica"/>
                <a:sym typeface="Helvetica"/>
              </a:defRPr>
            </a:pPr>
            <a:r>
              <a:rPr sz="4800" dirty="0">
                <a:latin typeface="Century Gothic" panose="020B0502020202020204" pitchFamily="34" charset="0"/>
              </a:rPr>
              <a:t>sino justicia.”</a:t>
            </a:r>
          </a:p>
        </p:txBody>
      </p:sp>
    </p:spTree>
    <p:extLst>
      <p:ext uri="{BB962C8B-B14F-4D97-AF65-F5344CB8AC3E}">
        <p14:creationId xmlns:p14="http://schemas.microsoft.com/office/powerpoint/2010/main" val="3548946230"/>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descr="Imagen que contiene portátil, ordenador, interior, pared&#10;&#10;Descripción generada con confianza muy alta">
            <a:extLst>
              <a:ext uri="{FF2B5EF4-FFF2-40B4-BE49-F238E27FC236}">
                <a16:creationId xmlns:a16="http://schemas.microsoft.com/office/drawing/2014/main" id="{50F706BC-A79F-4EF7-975F-6F72B27A41F1}"/>
              </a:ext>
            </a:extLst>
          </p:cNvPr>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 y="-277"/>
            <a:ext cx="13004800" cy="9753600"/>
          </a:xfrm>
          <a:prstGeom prst="rect">
            <a:avLst/>
          </a:prstGeom>
        </p:spPr>
      </p:pic>
      <p:sp>
        <p:nvSpPr>
          <p:cNvPr id="11" name="AutoShape 5">
            <a:extLst>
              <a:ext uri="{FF2B5EF4-FFF2-40B4-BE49-F238E27FC236}">
                <a16:creationId xmlns:a16="http://schemas.microsoft.com/office/drawing/2014/main" id="{96308121-A6B0-4463-B281-759B562764E2}"/>
              </a:ext>
            </a:extLst>
          </p:cNvPr>
          <p:cNvSpPr>
            <a:spLocks/>
          </p:cNvSpPr>
          <p:nvPr/>
        </p:nvSpPr>
        <p:spPr bwMode="auto">
          <a:xfrm>
            <a:off x="1" y="3090057"/>
            <a:ext cx="13004800" cy="21278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27095" tIns="27095" rIns="27095" bIns="27095" anchor="ctr"/>
          <a:lstStyle/>
          <a:p>
            <a:pPr defTabSz="1200184">
              <a:defRPr/>
            </a:pPr>
            <a:r>
              <a:rPr lang="es-ES" sz="4909" dirty="0">
                <a:solidFill>
                  <a:schemeClr val="bg1"/>
                </a:solidFill>
                <a:latin typeface="Lato Regular"/>
                <a:cs typeface="Lato Regular"/>
              </a:rPr>
              <a:t>¡MUCHAS GRACIAS!</a:t>
            </a:r>
          </a:p>
        </p:txBody>
      </p:sp>
      <p:sp>
        <p:nvSpPr>
          <p:cNvPr id="12" name="Line 4">
            <a:extLst>
              <a:ext uri="{FF2B5EF4-FFF2-40B4-BE49-F238E27FC236}">
                <a16:creationId xmlns:a16="http://schemas.microsoft.com/office/drawing/2014/main" id="{F4B28187-8F74-4A44-9148-1F14F2B13CBE}"/>
              </a:ext>
            </a:extLst>
          </p:cNvPr>
          <p:cNvSpPr>
            <a:spLocks noChangeShapeType="1"/>
          </p:cNvSpPr>
          <p:nvPr/>
        </p:nvSpPr>
        <p:spPr bwMode="auto">
          <a:xfrm flipV="1">
            <a:off x="5252687" y="4762223"/>
            <a:ext cx="2558236" cy="0"/>
          </a:xfrm>
          <a:prstGeom prst="line">
            <a:avLst/>
          </a:prstGeom>
          <a:noFill/>
          <a:ln w="25400" cap="flat" cmpd="sng">
            <a:solidFill>
              <a:srgbClr val="DCDEE0"/>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1200184">
              <a:defRPr/>
            </a:pPr>
            <a:endParaRPr lang="es-ES" sz="2988" dirty="0">
              <a:solidFill>
                <a:schemeClr val="bg1"/>
              </a:solidFill>
              <a:effectLst>
                <a:outerShdw blurRad="38100" dist="38100" dir="2700000" algn="tl">
                  <a:srgbClr val="DDDDDD"/>
                </a:outerShdw>
              </a:effectLst>
              <a:latin typeface="Gill Sans" charset="0"/>
              <a:cs typeface="Gill Sans" charset="0"/>
              <a:sym typeface="Gill Sans" charset="0"/>
            </a:endParaRPr>
          </a:p>
        </p:txBody>
      </p:sp>
      <p:sp>
        <p:nvSpPr>
          <p:cNvPr id="13" name="AutoShape 3">
            <a:extLst>
              <a:ext uri="{FF2B5EF4-FFF2-40B4-BE49-F238E27FC236}">
                <a16:creationId xmlns:a16="http://schemas.microsoft.com/office/drawing/2014/main" id="{03D26B13-46A0-4EA2-B9BD-88E6F00EFC59}"/>
              </a:ext>
            </a:extLst>
          </p:cNvPr>
          <p:cNvSpPr>
            <a:spLocks/>
          </p:cNvSpPr>
          <p:nvPr/>
        </p:nvSpPr>
        <p:spPr bwMode="auto">
          <a:xfrm>
            <a:off x="4117958" y="6692247"/>
            <a:ext cx="4827694" cy="22557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defTabSz="345432">
              <a:lnSpc>
                <a:spcPct val="120000"/>
              </a:lnSpc>
              <a:spcBef>
                <a:spcPts val="907"/>
              </a:spcBef>
              <a:defRPr/>
            </a:pPr>
            <a:endParaRPr lang="es-ES_tradnl" sz="1575" b="1" dirty="0">
              <a:solidFill>
                <a:schemeClr val="bg1"/>
              </a:solidFill>
              <a:latin typeface="Open Sans" charset="0"/>
            </a:endParaRPr>
          </a:p>
          <a:p>
            <a:pPr defTabSz="345432">
              <a:lnSpc>
                <a:spcPct val="120000"/>
              </a:lnSpc>
              <a:spcBef>
                <a:spcPts val="907"/>
              </a:spcBef>
              <a:defRPr/>
            </a:pPr>
            <a:endParaRPr lang="es-ES_tradnl" sz="300" b="1" dirty="0">
              <a:solidFill>
                <a:schemeClr val="bg1"/>
              </a:solidFill>
              <a:latin typeface="Open Sans" charset="0"/>
            </a:endParaRPr>
          </a:p>
          <a:p>
            <a:pPr defTabSz="345432">
              <a:lnSpc>
                <a:spcPct val="120000"/>
              </a:lnSpc>
              <a:spcBef>
                <a:spcPts val="907"/>
              </a:spcBef>
              <a:defRPr/>
            </a:pPr>
            <a:r>
              <a:rPr lang="es-ES_tradnl" sz="1400" b="1" dirty="0">
                <a:solidFill>
                  <a:schemeClr val="bg1"/>
                </a:solidFill>
                <a:latin typeface="Open Sans" charset="0"/>
              </a:rPr>
              <a:t>INVERSIONES COLECTIVAS EN RED, S.L.</a:t>
            </a:r>
            <a:r>
              <a:rPr lang="es-ES_tradnl" sz="1400" dirty="0">
                <a:solidFill>
                  <a:schemeClr val="bg1"/>
                </a:solidFill>
                <a:latin typeface="Open Sans" charset="0"/>
              </a:rPr>
              <a:t> </a:t>
            </a:r>
          </a:p>
          <a:p>
            <a:pPr defTabSz="345432">
              <a:lnSpc>
                <a:spcPct val="120000"/>
              </a:lnSpc>
              <a:spcBef>
                <a:spcPts val="907"/>
              </a:spcBef>
              <a:defRPr/>
            </a:pPr>
            <a:r>
              <a:rPr lang="es-ES_tradnl" sz="1400" dirty="0">
                <a:solidFill>
                  <a:schemeClr val="bg1"/>
                </a:solidFill>
                <a:latin typeface="Open Sans" charset="0"/>
              </a:rPr>
              <a:t>B-19529163 Todos los derechos reservados. </a:t>
            </a:r>
          </a:p>
          <a:p>
            <a:pPr defTabSz="345432">
              <a:lnSpc>
                <a:spcPct val="120000"/>
              </a:lnSpc>
              <a:spcBef>
                <a:spcPts val="907"/>
              </a:spcBef>
              <a:defRPr/>
            </a:pPr>
            <a:r>
              <a:rPr lang="es-ES_tradnl" sz="1400" dirty="0">
                <a:solidFill>
                  <a:schemeClr val="bg1"/>
                </a:solidFill>
                <a:latin typeface="Open Sans" charset="0"/>
              </a:rPr>
              <a:t>Ins. Reg Merc. de Granada T 1500 , F 51, H GR43538, I/A 1 (19/06/2013)</a:t>
            </a:r>
            <a:endParaRPr lang="es-ES" sz="1200" dirty="0">
              <a:solidFill>
                <a:schemeClr val="bg1"/>
              </a:solidFill>
              <a:latin typeface="Lato Light"/>
              <a:cs typeface="Lato Light"/>
            </a:endParaRPr>
          </a:p>
        </p:txBody>
      </p:sp>
      <p:sp>
        <p:nvSpPr>
          <p:cNvPr id="14" name="AutoShape 119">
            <a:extLst>
              <a:ext uri="{FF2B5EF4-FFF2-40B4-BE49-F238E27FC236}">
                <a16:creationId xmlns:a16="http://schemas.microsoft.com/office/drawing/2014/main" id="{0813D8D9-8545-43E3-8BF2-FEB9194AF562}"/>
              </a:ext>
            </a:extLst>
          </p:cNvPr>
          <p:cNvSpPr>
            <a:spLocks/>
          </p:cNvSpPr>
          <p:nvPr/>
        </p:nvSpPr>
        <p:spPr bwMode="auto">
          <a:xfrm>
            <a:off x="5271737" y="1050470"/>
            <a:ext cx="2461326" cy="24519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28" y="11543"/>
                </a:moveTo>
                <a:cubicBezTo>
                  <a:pt x="21492" y="11930"/>
                  <a:pt x="21571" y="12337"/>
                  <a:pt x="21571" y="12758"/>
                </a:cubicBezTo>
                <a:cubicBezTo>
                  <a:pt x="21571" y="13464"/>
                  <a:pt x="21388" y="14105"/>
                  <a:pt x="21017" y="14678"/>
                </a:cubicBezTo>
                <a:cubicBezTo>
                  <a:pt x="21111" y="15215"/>
                  <a:pt x="21077" y="15745"/>
                  <a:pt x="20924" y="16285"/>
                </a:cubicBezTo>
                <a:cubicBezTo>
                  <a:pt x="20769" y="16819"/>
                  <a:pt x="20512" y="17287"/>
                  <a:pt x="20141" y="17697"/>
                </a:cubicBezTo>
                <a:cubicBezTo>
                  <a:pt x="20105" y="18451"/>
                  <a:pt x="19901" y="19081"/>
                  <a:pt x="19531" y="19580"/>
                </a:cubicBezTo>
                <a:cubicBezTo>
                  <a:pt x="19161" y="20080"/>
                  <a:pt x="18700" y="20481"/>
                  <a:pt x="18146" y="20783"/>
                </a:cubicBezTo>
                <a:cubicBezTo>
                  <a:pt x="17593" y="21088"/>
                  <a:pt x="16982" y="21297"/>
                  <a:pt x="16321" y="21419"/>
                </a:cubicBezTo>
                <a:cubicBezTo>
                  <a:pt x="15660" y="21540"/>
                  <a:pt x="15010" y="21599"/>
                  <a:pt x="14380" y="21599"/>
                </a:cubicBezTo>
                <a:cubicBezTo>
                  <a:pt x="13730" y="21599"/>
                  <a:pt x="13077" y="21554"/>
                  <a:pt x="12424" y="21461"/>
                </a:cubicBezTo>
                <a:cubicBezTo>
                  <a:pt x="11772" y="21362"/>
                  <a:pt x="11127" y="21235"/>
                  <a:pt x="10497" y="21074"/>
                </a:cubicBezTo>
                <a:cubicBezTo>
                  <a:pt x="9864" y="20894"/>
                  <a:pt x="9237" y="20702"/>
                  <a:pt x="8610" y="20493"/>
                </a:cubicBezTo>
                <a:cubicBezTo>
                  <a:pt x="7982" y="20286"/>
                  <a:pt x="7341" y="20182"/>
                  <a:pt x="6680" y="20182"/>
                </a:cubicBezTo>
                <a:lnTo>
                  <a:pt x="1607" y="20182"/>
                </a:lnTo>
                <a:cubicBezTo>
                  <a:pt x="1167" y="20182"/>
                  <a:pt x="785" y="20029"/>
                  <a:pt x="471" y="19713"/>
                </a:cubicBezTo>
                <a:cubicBezTo>
                  <a:pt x="158" y="19405"/>
                  <a:pt x="0" y="19024"/>
                  <a:pt x="0" y="18572"/>
                </a:cubicBezTo>
                <a:lnTo>
                  <a:pt x="0" y="9880"/>
                </a:lnTo>
                <a:cubicBezTo>
                  <a:pt x="0" y="9440"/>
                  <a:pt x="158" y="9064"/>
                  <a:pt x="471" y="8754"/>
                </a:cubicBezTo>
                <a:cubicBezTo>
                  <a:pt x="785" y="8440"/>
                  <a:pt x="1167" y="8285"/>
                  <a:pt x="1607" y="8285"/>
                </a:cubicBezTo>
                <a:lnTo>
                  <a:pt x="6315" y="8285"/>
                </a:lnTo>
                <a:cubicBezTo>
                  <a:pt x="6558" y="8160"/>
                  <a:pt x="6750" y="8022"/>
                  <a:pt x="6897" y="7872"/>
                </a:cubicBezTo>
                <a:cubicBezTo>
                  <a:pt x="7041" y="7723"/>
                  <a:pt x="7197" y="7548"/>
                  <a:pt x="7369" y="7342"/>
                </a:cubicBezTo>
                <a:cubicBezTo>
                  <a:pt x="7513" y="7161"/>
                  <a:pt x="7663" y="6986"/>
                  <a:pt x="7810" y="6819"/>
                </a:cubicBezTo>
                <a:cubicBezTo>
                  <a:pt x="7957" y="6653"/>
                  <a:pt x="8112" y="6483"/>
                  <a:pt x="8276" y="6311"/>
                </a:cubicBezTo>
                <a:cubicBezTo>
                  <a:pt x="8570" y="5997"/>
                  <a:pt x="8918" y="5690"/>
                  <a:pt x="9302" y="5385"/>
                </a:cubicBezTo>
                <a:cubicBezTo>
                  <a:pt x="9692" y="5085"/>
                  <a:pt x="9989" y="4749"/>
                  <a:pt x="10195" y="4379"/>
                </a:cubicBezTo>
                <a:cubicBezTo>
                  <a:pt x="10339" y="4117"/>
                  <a:pt x="10443" y="3826"/>
                  <a:pt x="10506" y="3507"/>
                </a:cubicBezTo>
                <a:cubicBezTo>
                  <a:pt x="10565" y="3188"/>
                  <a:pt x="10627" y="2866"/>
                  <a:pt x="10675" y="2538"/>
                </a:cubicBezTo>
                <a:cubicBezTo>
                  <a:pt x="10726" y="2216"/>
                  <a:pt x="10780" y="1900"/>
                  <a:pt x="10845" y="1592"/>
                </a:cubicBezTo>
                <a:cubicBezTo>
                  <a:pt x="10907" y="1287"/>
                  <a:pt x="11014" y="1016"/>
                  <a:pt x="11161" y="776"/>
                </a:cubicBezTo>
                <a:cubicBezTo>
                  <a:pt x="11311" y="536"/>
                  <a:pt x="11523" y="350"/>
                  <a:pt x="11800" y="208"/>
                </a:cubicBezTo>
                <a:cubicBezTo>
                  <a:pt x="12074" y="67"/>
                  <a:pt x="12441" y="0"/>
                  <a:pt x="12902" y="0"/>
                </a:cubicBezTo>
                <a:cubicBezTo>
                  <a:pt x="13450" y="0"/>
                  <a:pt x="13956" y="112"/>
                  <a:pt x="14411" y="344"/>
                </a:cubicBezTo>
                <a:cubicBezTo>
                  <a:pt x="14869" y="573"/>
                  <a:pt x="15250" y="881"/>
                  <a:pt x="15567" y="1270"/>
                </a:cubicBezTo>
                <a:cubicBezTo>
                  <a:pt x="15880" y="1657"/>
                  <a:pt x="16126" y="2101"/>
                  <a:pt x="16304" y="2600"/>
                </a:cubicBezTo>
                <a:cubicBezTo>
                  <a:pt x="16479" y="3103"/>
                  <a:pt x="16570" y="3609"/>
                  <a:pt x="16570" y="4123"/>
                </a:cubicBezTo>
                <a:cubicBezTo>
                  <a:pt x="16570" y="4653"/>
                  <a:pt x="16491" y="5162"/>
                  <a:pt x="16332" y="5645"/>
                </a:cubicBezTo>
                <a:cubicBezTo>
                  <a:pt x="16174" y="6125"/>
                  <a:pt x="15982" y="6610"/>
                  <a:pt x="15759" y="7096"/>
                </a:cubicBezTo>
                <a:cubicBezTo>
                  <a:pt x="16072" y="7079"/>
                  <a:pt x="16389" y="7057"/>
                  <a:pt x="16705" y="7034"/>
                </a:cubicBezTo>
                <a:cubicBezTo>
                  <a:pt x="17019" y="7011"/>
                  <a:pt x="17335" y="7000"/>
                  <a:pt x="17652" y="7000"/>
                </a:cubicBezTo>
                <a:cubicBezTo>
                  <a:pt x="18149" y="7000"/>
                  <a:pt x="18630" y="7048"/>
                  <a:pt x="19099" y="7144"/>
                </a:cubicBezTo>
                <a:cubicBezTo>
                  <a:pt x="19568" y="7237"/>
                  <a:pt x="19986" y="7395"/>
                  <a:pt x="20356" y="7616"/>
                </a:cubicBezTo>
                <a:cubicBezTo>
                  <a:pt x="20726" y="7839"/>
                  <a:pt x="21026" y="8144"/>
                  <a:pt x="21255" y="8528"/>
                </a:cubicBezTo>
                <a:cubicBezTo>
                  <a:pt x="21486" y="8918"/>
                  <a:pt x="21599" y="9409"/>
                  <a:pt x="21599" y="10002"/>
                </a:cubicBezTo>
                <a:cubicBezTo>
                  <a:pt x="21599" y="10265"/>
                  <a:pt x="21580" y="10519"/>
                  <a:pt x="21535" y="10773"/>
                </a:cubicBezTo>
                <a:cubicBezTo>
                  <a:pt x="21484" y="11030"/>
                  <a:pt x="21419" y="11284"/>
                  <a:pt x="21328" y="11543"/>
                </a:cubicBezTo>
                <a:moveTo>
                  <a:pt x="4258" y="18519"/>
                </a:moveTo>
                <a:cubicBezTo>
                  <a:pt x="4555" y="18519"/>
                  <a:pt x="4809" y="18417"/>
                  <a:pt x="5024" y="18214"/>
                </a:cubicBezTo>
                <a:cubicBezTo>
                  <a:pt x="5233" y="18013"/>
                  <a:pt x="5340" y="17759"/>
                  <a:pt x="5340" y="17454"/>
                </a:cubicBezTo>
                <a:cubicBezTo>
                  <a:pt x="5340" y="17155"/>
                  <a:pt x="5233" y="16900"/>
                  <a:pt x="5024" y="16686"/>
                </a:cubicBezTo>
                <a:cubicBezTo>
                  <a:pt x="4812" y="16477"/>
                  <a:pt x="4557" y="16372"/>
                  <a:pt x="4258" y="16372"/>
                </a:cubicBezTo>
                <a:cubicBezTo>
                  <a:pt x="3941" y="16372"/>
                  <a:pt x="3684" y="16477"/>
                  <a:pt x="3486" y="16686"/>
                </a:cubicBezTo>
                <a:cubicBezTo>
                  <a:pt x="3289" y="16900"/>
                  <a:pt x="3190" y="17155"/>
                  <a:pt x="3190" y="17454"/>
                </a:cubicBezTo>
                <a:cubicBezTo>
                  <a:pt x="3190" y="17767"/>
                  <a:pt x="3289" y="18024"/>
                  <a:pt x="3486" y="18222"/>
                </a:cubicBezTo>
                <a:cubicBezTo>
                  <a:pt x="3681" y="18420"/>
                  <a:pt x="3939" y="18519"/>
                  <a:pt x="4258" y="18519"/>
                </a:cubicBezTo>
                <a:moveTo>
                  <a:pt x="19164" y="14342"/>
                </a:moveTo>
                <a:cubicBezTo>
                  <a:pt x="19703" y="13901"/>
                  <a:pt x="19975" y="13345"/>
                  <a:pt x="19975" y="12679"/>
                </a:cubicBezTo>
                <a:cubicBezTo>
                  <a:pt x="19975" y="12473"/>
                  <a:pt x="19918" y="12281"/>
                  <a:pt x="19805" y="12097"/>
                </a:cubicBezTo>
                <a:cubicBezTo>
                  <a:pt x="19695" y="11919"/>
                  <a:pt x="19576" y="11761"/>
                  <a:pt x="19446" y="11623"/>
                </a:cubicBezTo>
                <a:cubicBezTo>
                  <a:pt x="19590" y="11363"/>
                  <a:pt x="19720" y="11106"/>
                  <a:pt x="19833" y="10849"/>
                </a:cubicBezTo>
                <a:cubicBezTo>
                  <a:pt x="19944" y="10592"/>
                  <a:pt x="20003" y="10312"/>
                  <a:pt x="20003" y="10002"/>
                </a:cubicBezTo>
                <a:cubicBezTo>
                  <a:pt x="20003" y="9688"/>
                  <a:pt x="19924" y="9440"/>
                  <a:pt x="19766" y="9251"/>
                </a:cubicBezTo>
                <a:cubicBezTo>
                  <a:pt x="19607" y="9070"/>
                  <a:pt x="19415" y="8929"/>
                  <a:pt x="19184" y="8833"/>
                </a:cubicBezTo>
                <a:cubicBezTo>
                  <a:pt x="18955" y="8739"/>
                  <a:pt x="18698" y="8683"/>
                  <a:pt x="18418" y="8663"/>
                </a:cubicBezTo>
                <a:cubicBezTo>
                  <a:pt x="18138" y="8643"/>
                  <a:pt x="17884" y="8635"/>
                  <a:pt x="17649" y="8635"/>
                </a:cubicBezTo>
                <a:cubicBezTo>
                  <a:pt x="17242" y="8635"/>
                  <a:pt x="16835" y="8649"/>
                  <a:pt x="16423" y="8677"/>
                </a:cubicBezTo>
                <a:cubicBezTo>
                  <a:pt x="16010" y="8706"/>
                  <a:pt x="15606" y="8720"/>
                  <a:pt x="15199" y="8720"/>
                </a:cubicBezTo>
                <a:cubicBezTo>
                  <a:pt x="14917" y="8720"/>
                  <a:pt x="14643" y="8706"/>
                  <a:pt x="14366" y="8677"/>
                </a:cubicBezTo>
                <a:cubicBezTo>
                  <a:pt x="14089" y="8649"/>
                  <a:pt x="13829" y="8584"/>
                  <a:pt x="13574" y="8474"/>
                </a:cubicBezTo>
                <a:cubicBezTo>
                  <a:pt x="13574" y="8104"/>
                  <a:pt x="13645" y="7754"/>
                  <a:pt x="13792" y="7421"/>
                </a:cubicBezTo>
                <a:cubicBezTo>
                  <a:pt x="13936" y="7087"/>
                  <a:pt x="14094" y="6751"/>
                  <a:pt x="14275" y="6413"/>
                </a:cubicBezTo>
                <a:cubicBezTo>
                  <a:pt x="14448" y="6074"/>
                  <a:pt x="14606" y="5721"/>
                  <a:pt x="14747" y="5351"/>
                </a:cubicBezTo>
                <a:cubicBezTo>
                  <a:pt x="14886" y="4984"/>
                  <a:pt x="14953" y="4574"/>
                  <a:pt x="14953" y="4122"/>
                </a:cubicBezTo>
                <a:cubicBezTo>
                  <a:pt x="14953" y="3823"/>
                  <a:pt x="14905" y="3529"/>
                  <a:pt x="14812" y="3236"/>
                </a:cubicBezTo>
                <a:cubicBezTo>
                  <a:pt x="14716" y="2945"/>
                  <a:pt x="14583" y="2677"/>
                  <a:pt x="14411" y="2439"/>
                </a:cubicBezTo>
                <a:cubicBezTo>
                  <a:pt x="14238" y="2199"/>
                  <a:pt x="14027" y="2002"/>
                  <a:pt x="13775" y="1843"/>
                </a:cubicBezTo>
                <a:cubicBezTo>
                  <a:pt x="13521" y="1688"/>
                  <a:pt x="13230" y="1606"/>
                  <a:pt x="12893" y="1606"/>
                </a:cubicBezTo>
                <a:lnTo>
                  <a:pt x="12744" y="1606"/>
                </a:lnTo>
                <a:cubicBezTo>
                  <a:pt x="12681" y="1606"/>
                  <a:pt x="12631" y="1617"/>
                  <a:pt x="12594" y="1634"/>
                </a:cubicBezTo>
                <a:cubicBezTo>
                  <a:pt x="12523" y="1671"/>
                  <a:pt x="12481" y="1705"/>
                  <a:pt x="12472" y="1742"/>
                </a:cubicBezTo>
                <a:cubicBezTo>
                  <a:pt x="12464" y="1778"/>
                  <a:pt x="12450" y="1838"/>
                  <a:pt x="12430" y="1920"/>
                </a:cubicBezTo>
                <a:cubicBezTo>
                  <a:pt x="12323" y="2450"/>
                  <a:pt x="12221" y="3007"/>
                  <a:pt x="12128" y="3586"/>
                </a:cubicBezTo>
                <a:cubicBezTo>
                  <a:pt x="12034" y="4167"/>
                  <a:pt x="11854" y="4698"/>
                  <a:pt x="11596" y="5176"/>
                </a:cubicBezTo>
                <a:cubicBezTo>
                  <a:pt x="11334" y="5636"/>
                  <a:pt x="11000" y="6034"/>
                  <a:pt x="10596" y="6367"/>
                </a:cubicBezTo>
                <a:cubicBezTo>
                  <a:pt x="10189" y="6701"/>
                  <a:pt x="9802" y="7051"/>
                  <a:pt x="9432" y="7421"/>
                </a:cubicBezTo>
                <a:cubicBezTo>
                  <a:pt x="9169" y="7700"/>
                  <a:pt x="8949" y="7954"/>
                  <a:pt x="8771" y="8183"/>
                </a:cubicBezTo>
                <a:cubicBezTo>
                  <a:pt x="8593" y="8412"/>
                  <a:pt x="8403" y="8632"/>
                  <a:pt x="8211" y="8833"/>
                </a:cubicBezTo>
                <a:cubicBezTo>
                  <a:pt x="8016" y="9036"/>
                  <a:pt x="7799" y="9222"/>
                  <a:pt x="7556" y="9400"/>
                </a:cubicBezTo>
                <a:cubicBezTo>
                  <a:pt x="7313" y="9575"/>
                  <a:pt x="7019" y="9736"/>
                  <a:pt x="6674" y="9880"/>
                </a:cubicBezTo>
                <a:lnTo>
                  <a:pt x="6646" y="9880"/>
                </a:lnTo>
                <a:lnTo>
                  <a:pt x="6646" y="18572"/>
                </a:lnTo>
                <a:cubicBezTo>
                  <a:pt x="7279" y="18572"/>
                  <a:pt x="7889" y="18649"/>
                  <a:pt x="8485" y="18795"/>
                </a:cubicBezTo>
                <a:cubicBezTo>
                  <a:pt x="9081" y="18945"/>
                  <a:pt x="9683" y="19103"/>
                  <a:pt x="10294" y="19270"/>
                </a:cubicBezTo>
                <a:cubicBezTo>
                  <a:pt x="10901" y="19439"/>
                  <a:pt x="11537" y="19592"/>
                  <a:pt x="12207" y="19741"/>
                </a:cubicBezTo>
                <a:cubicBezTo>
                  <a:pt x="12874" y="19891"/>
                  <a:pt x="13594" y="19965"/>
                  <a:pt x="14374" y="19965"/>
                </a:cubicBezTo>
                <a:cubicBezTo>
                  <a:pt x="14781" y="19965"/>
                  <a:pt x="15222" y="19939"/>
                  <a:pt x="15699" y="19885"/>
                </a:cubicBezTo>
                <a:cubicBezTo>
                  <a:pt x="16177" y="19829"/>
                  <a:pt x="16626" y="19710"/>
                  <a:pt x="17047" y="19527"/>
                </a:cubicBezTo>
                <a:cubicBezTo>
                  <a:pt x="17468" y="19343"/>
                  <a:pt x="17816" y="19086"/>
                  <a:pt x="18101" y="18762"/>
                </a:cubicBezTo>
                <a:cubicBezTo>
                  <a:pt x="18387" y="18440"/>
                  <a:pt x="18525" y="18010"/>
                  <a:pt x="18525" y="17477"/>
                </a:cubicBezTo>
                <a:cubicBezTo>
                  <a:pt x="18525" y="17386"/>
                  <a:pt x="18522" y="17304"/>
                  <a:pt x="18517" y="17225"/>
                </a:cubicBezTo>
                <a:cubicBezTo>
                  <a:pt x="18503" y="17152"/>
                  <a:pt x="18488" y="17070"/>
                  <a:pt x="18471" y="16980"/>
                </a:cubicBezTo>
                <a:cubicBezTo>
                  <a:pt x="18785" y="16836"/>
                  <a:pt x="19028" y="16596"/>
                  <a:pt x="19195" y="16262"/>
                </a:cubicBezTo>
                <a:cubicBezTo>
                  <a:pt x="19364" y="15929"/>
                  <a:pt x="19446" y="15593"/>
                  <a:pt x="19446" y="15263"/>
                </a:cubicBezTo>
                <a:cubicBezTo>
                  <a:pt x="19449" y="14912"/>
                  <a:pt x="19350" y="14605"/>
                  <a:pt x="19164" y="14342"/>
                </a:cubicBezTo>
              </a:path>
            </a:pathLst>
          </a:custGeom>
          <a:solidFill>
            <a:schemeClr val="bg1"/>
          </a:solidFill>
          <a:ln>
            <a:noFill/>
          </a:ln>
          <a:effectLst/>
          <a:extLst/>
        </p:spPr>
        <p:txBody>
          <a:bodyPr lIns="54189" tIns="54189" rIns="54189" bIns="54189" anchor="ctr"/>
          <a:lstStyle/>
          <a:p>
            <a:pPr defTabSz="487657">
              <a:defRPr/>
            </a:pPr>
            <a:endParaRPr lang="es-ES" sz="3094" dirty="0">
              <a:solidFill>
                <a:schemeClr val="bg1"/>
              </a:solidFill>
              <a:effectLst>
                <a:outerShdw blurRad="38100" dist="38100" dir="2700000" algn="tl">
                  <a:srgbClr val="000000"/>
                </a:outerShdw>
              </a:effectLst>
              <a:latin typeface="Gill Sans" charset="0"/>
              <a:cs typeface="Gill Sans" charset="0"/>
              <a:sym typeface="Gill Sans" charset="0"/>
            </a:endParaRPr>
          </a:p>
        </p:txBody>
      </p:sp>
      <p:pic>
        <p:nvPicPr>
          <p:cNvPr id="15" name="Gráfico 14" descr="Correo electrónico">
            <a:extLst>
              <a:ext uri="{FF2B5EF4-FFF2-40B4-BE49-F238E27FC236}">
                <a16:creationId xmlns:a16="http://schemas.microsoft.com/office/drawing/2014/main" id="{DBF38ECD-C6B8-42DA-B2DB-F4731AEDF2A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63936" y="5152218"/>
            <a:ext cx="620168" cy="527065"/>
          </a:xfrm>
          <a:prstGeom prst="rect">
            <a:avLst/>
          </a:prstGeom>
        </p:spPr>
      </p:pic>
      <p:pic>
        <p:nvPicPr>
          <p:cNvPr id="16" name="Gráfico 15" descr="Teléfono">
            <a:extLst>
              <a:ext uri="{FF2B5EF4-FFF2-40B4-BE49-F238E27FC236}">
                <a16:creationId xmlns:a16="http://schemas.microsoft.com/office/drawing/2014/main" id="{62C7F637-AF7C-4E9C-8AFB-3EB6F424977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983386" y="5627260"/>
            <a:ext cx="781268" cy="781268"/>
          </a:xfrm>
          <a:prstGeom prst="rect">
            <a:avLst/>
          </a:prstGeom>
        </p:spPr>
      </p:pic>
      <p:sp>
        <p:nvSpPr>
          <p:cNvPr id="17" name="Rectángulo 16">
            <a:extLst>
              <a:ext uri="{FF2B5EF4-FFF2-40B4-BE49-F238E27FC236}">
                <a16:creationId xmlns:a16="http://schemas.microsoft.com/office/drawing/2014/main" id="{4C04795B-EB87-4039-B781-543075A28A3D}"/>
              </a:ext>
            </a:extLst>
          </p:cNvPr>
          <p:cNvSpPr/>
          <p:nvPr/>
        </p:nvSpPr>
        <p:spPr>
          <a:xfrm>
            <a:off x="4764654" y="5191514"/>
            <a:ext cx="6502400" cy="1652760"/>
          </a:xfrm>
          <a:prstGeom prst="rect">
            <a:avLst/>
          </a:prstGeom>
        </p:spPr>
        <p:txBody>
          <a:bodyPr>
            <a:spAutoFit/>
          </a:bodyPr>
          <a:lstStyle/>
          <a:p>
            <a:pPr algn="l" defTabSz="345432">
              <a:lnSpc>
                <a:spcPct val="120000"/>
              </a:lnSpc>
              <a:spcBef>
                <a:spcPts val="907"/>
              </a:spcBef>
              <a:defRPr/>
            </a:pPr>
            <a:r>
              <a:rPr lang="es-ES_tradnl" sz="2400" b="1" dirty="0">
                <a:solidFill>
                  <a:schemeClr val="bg1"/>
                </a:solidFill>
                <a:latin typeface="Open Sans" charset="0"/>
              </a:rPr>
              <a:t>912 668 043</a:t>
            </a:r>
          </a:p>
          <a:p>
            <a:pPr algn="l" defTabSz="345432">
              <a:lnSpc>
                <a:spcPct val="120000"/>
              </a:lnSpc>
              <a:spcBef>
                <a:spcPts val="907"/>
              </a:spcBef>
              <a:defRPr/>
            </a:pPr>
            <a:r>
              <a:rPr lang="es-ES_tradnl" sz="2400" b="1" dirty="0">
                <a:solidFill>
                  <a:schemeClr val="bg1"/>
                </a:solidFill>
                <a:latin typeface="Open Sans" charset="0"/>
              </a:rPr>
              <a:t>info@iciredimpagados.com</a:t>
            </a:r>
          </a:p>
          <a:p>
            <a:pPr algn="l" defTabSz="345432">
              <a:lnSpc>
                <a:spcPct val="120000"/>
              </a:lnSpc>
              <a:spcBef>
                <a:spcPts val="907"/>
              </a:spcBef>
              <a:defRPr/>
            </a:pPr>
            <a:r>
              <a:rPr lang="es-ES_tradnl" sz="2400" b="1" dirty="0">
                <a:solidFill>
                  <a:schemeClr val="bg1"/>
                </a:solidFill>
                <a:latin typeface="Open Sans" charset="0"/>
              </a:rPr>
              <a:t>www.iciredimpagados.com</a:t>
            </a:r>
            <a:endParaRPr lang="es-ES_tradnl" sz="2000" b="1" dirty="0">
              <a:solidFill>
                <a:schemeClr val="bg1"/>
              </a:solidFill>
              <a:latin typeface="Open Sans" charset="0"/>
            </a:endParaRPr>
          </a:p>
        </p:txBody>
      </p:sp>
      <p:pic>
        <p:nvPicPr>
          <p:cNvPr id="18" name="Gráfico 17" descr="El mundo">
            <a:extLst>
              <a:ext uri="{FF2B5EF4-FFF2-40B4-BE49-F238E27FC236}">
                <a16:creationId xmlns:a16="http://schemas.microsoft.com/office/drawing/2014/main" id="{C1F1ABF3-AC49-4D9F-9691-104180F1F95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047410" y="6248614"/>
            <a:ext cx="636694" cy="636694"/>
          </a:xfrm>
          <a:prstGeom prst="rect">
            <a:avLst/>
          </a:prstGeom>
        </p:spPr>
      </p:pic>
    </p:spTree>
    <p:extLst>
      <p:ext uri="{BB962C8B-B14F-4D97-AF65-F5344CB8AC3E}">
        <p14:creationId xmlns:p14="http://schemas.microsoft.com/office/powerpoint/2010/main" val="28248355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7" name="Group 127"/>
          <p:cNvGrpSpPr/>
          <p:nvPr/>
        </p:nvGrpSpPr>
        <p:grpSpPr>
          <a:xfrm>
            <a:off x="10327662" y="7535099"/>
            <a:ext cx="1861963" cy="953827"/>
            <a:chOff x="0" y="0"/>
            <a:chExt cx="2017125" cy="1033312"/>
          </a:xfrm>
        </p:grpSpPr>
        <p:pic>
          <p:nvPicPr>
            <p:cNvPr id="125" name="Escudo+identifcolor copia.png"/>
            <p:cNvPicPr>
              <a:picLocks noChangeAspect="1"/>
            </p:cNvPicPr>
            <p:nvPr/>
          </p:nvPicPr>
          <p:blipFill>
            <a:blip r:embed="rId2">
              <a:extLst/>
            </a:blip>
            <a:stretch>
              <a:fillRect/>
            </a:stretch>
          </p:blipFill>
          <p:spPr>
            <a:xfrm>
              <a:off x="1169602" y="14491"/>
              <a:ext cx="847524" cy="1004331"/>
            </a:xfrm>
            <a:prstGeom prst="rect">
              <a:avLst/>
            </a:prstGeom>
            <a:ln w="12700" cap="flat">
              <a:noFill/>
              <a:miter lim="400000"/>
            </a:ln>
            <a:effectLst/>
          </p:spPr>
        </p:pic>
        <p:pic>
          <p:nvPicPr>
            <p:cNvPr id="126" name="cUeMeKgF copia.png"/>
            <p:cNvPicPr>
              <a:picLocks noChangeAspect="1"/>
            </p:cNvPicPr>
            <p:nvPr/>
          </p:nvPicPr>
          <p:blipFill>
            <a:blip r:embed="rId3">
              <a:extLst/>
            </a:blip>
            <a:stretch>
              <a:fillRect/>
            </a:stretch>
          </p:blipFill>
          <p:spPr>
            <a:xfrm>
              <a:off x="0" y="0"/>
              <a:ext cx="1033313" cy="1033313"/>
            </a:xfrm>
            <a:prstGeom prst="rect">
              <a:avLst/>
            </a:prstGeom>
            <a:ln w="12700" cap="flat">
              <a:noFill/>
              <a:miter lim="400000"/>
            </a:ln>
            <a:effectLst/>
          </p:spPr>
        </p:pic>
      </p:grpSp>
      <p:sp>
        <p:nvSpPr>
          <p:cNvPr id="128" name="Shape 128"/>
          <p:cNvSpPr/>
          <p:nvPr/>
        </p:nvSpPr>
        <p:spPr>
          <a:xfrm>
            <a:off x="10201762" y="7101053"/>
            <a:ext cx="795215" cy="364648"/>
          </a:xfrm>
          <a:prstGeom prst="rect">
            <a:avLst/>
          </a:prstGeom>
          <a:ln w="12700">
            <a:miter lim="400000"/>
          </a:ln>
          <a:extLst>
            <a:ext uri="{C572A759-6A51-4108-AA02-DFA0A04FC94B}">
              <ma14:wrappingTextBoxFlag xmlns="" xmlns:ma14="http://schemas.microsoft.com/office/mac/drawingml/2011/main" val="1"/>
            </a:ext>
          </a:extLst>
        </p:spPr>
        <p:txBody>
          <a:bodyPr wrap="none" lIns="46893" tIns="46893" rIns="46893" bIns="46893" anchor="ctr">
            <a:spAutoFit/>
          </a:bodyPr>
          <a:lstStyle>
            <a:lvl1pPr>
              <a:defRPr sz="1900">
                <a:solidFill>
                  <a:srgbClr val="53585F"/>
                </a:solidFill>
              </a:defRPr>
            </a:lvl1pPr>
          </a:lstStyle>
          <a:p>
            <a:r>
              <a:rPr lang="es-ES" sz="1754" dirty="0"/>
              <a:t>Fuente</a:t>
            </a:r>
            <a:r>
              <a:rPr sz="1754" dirty="0"/>
              <a:t>:</a:t>
            </a:r>
          </a:p>
        </p:txBody>
      </p:sp>
      <p:sp>
        <p:nvSpPr>
          <p:cNvPr id="130" name="Shape 130"/>
          <p:cNvSpPr/>
          <p:nvPr/>
        </p:nvSpPr>
        <p:spPr>
          <a:xfrm>
            <a:off x="3510718" y="390494"/>
            <a:ext cx="8900487" cy="726832"/>
          </a:xfrm>
          <a:prstGeom prst="rect">
            <a:avLst/>
          </a:prstGeom>
          <a:solidFill>
            <a:srgbClr val="75B0DD"/>
          </a:solidFill>
          <a:ln w="12700">
            <a:noFill/>
            <a:miter lim="400000"/>
          </a:ln>
          <a:effectLst>
            <a:outerShdw blurRad="50800" dist="63500" dir="2700000" algn="tl" rotWithShape="0">
              <a:prstClr val="black">
                <a:alpha val="40000"/>
              </a:prstClr>
            </a:outerShdw>
            <a:softEdge rad="31750"/>
          </a:effectLst>
        </p:spPr>
        <p:txBody>
          <a:bodyPr lIns="46893" tIns="46893" rIns="46893" bIns="46893" anchor="ctr"/>
          <a:lstStyle/>
          <a:p>
            <a:pPr>
              <a:defRPr sz="2400">
                <a:solidFill>
                  <a:srgbClr val="FFFFFF"/>
                </a:solidFill>
              </a:defRPr>
            </a:pPr>
            <a:endParaRPr sz="2215" dirty="0"/>
          </a:p>
        </p:txBody>
      </p:sp>
      <p:sp>
        <p:nvSpPr>
          <p:cNvPr id="133" name="Shape 133"/>
          <p:cNvSpPr/>
          <p:nvPr/>
        </p:nvSpPr>
        <p:spPr>
          <a:xfrm>
            <a:off x="3637760" y="406671"/>
            <a:ext cx="8646402" cy="648700"/>
          </a:xfrm>
          <a:prstGeom prst="rect">
            <a:avLst/>
          </a:prstGeom>
          <a:ln w="12700">
            <a:miter lim="400000"/>
          </a:ln>
          <a:extLst>
            <a:ext uri="{C572A759-6A51-4108-AA02-DFA0A04FC94B}">
              <ma14:wrappingTextBoxFlag xmlns="" xmlns:ma14="http://schemas.microsoft.com/office/mac/drawingml/2011/main" val="1"/>
            </a:ext>
          </a:extLst>
        </p:spPr>
        <p:txBody>
          <a:bodyPr wrap="square" lIns="46893" tIns="46893" rIns="46893" bIns="46893" anchor="ctr">
            <a:spAutoFit/>
          </a:bodyPr>
          <a:lstStyle>
            <a:lvl1pPr>
              <a:defRPr sz="3500" spc="-140">
                <a:solidFill>
                  <a:srgbClr val="FFFFFF"/>
                </a:solidFill>
                <a:latin typeface="ArialUnicodeMS"/>
                <a:ea typeface="ArialUnicodeMS"/>
                <a:cs typeface="ArialUnicodeMS"/>
                <a:sym typeface="ArialUnicodeMS"/>
              </a:defRPr>
            </a:lvl1pPr>
          </a:lstStyle>
          <a:p>
            <a:r>
              <a:rPr lang="es-ES" sz="3600" dirty="0">
                <a:solidFill>
                  <a:schemeClr val="bg1"/>
                </a:solidFill>
                <a:latin typeface="Century Gothic" panose="020B0502020202020204" pitchFamily="34" charset="0"/>
                <a:ea typeface="ＭＳ Ｐゴシック" charset="-128"/>
              </a:rPr>
              <a:t>1. </a:t>
            </a:r>
            <a:r>
              <a:rPr sz="3600" dirty="0">
                <a:solidFill>
                  <a:schemeClr val="bg1"/>
                </a:solidFill>
                <a:latin typeface="Century Gothic" panose="020B0502020202020204" pitchFamily="34" charset="0"/>
                <a:ea typeface="ＭＳ Ｐゴシック" charset="-128"/>
              </a:rPr>
              <a:t>Mercado</a:t>
            </a:r>
            <a:r>
              <a:rPr lang="es-ES" sz="3600" dirty="0">
                <a:solidFill>
                  <a:schemeClr val="bg1"/>
                </a:solidFill>
                <a:latin typeface="Century Gothic" panose="020B0502020202020204" pitchFamily="34" charset="0"/>
                <a:ea typeface="ＭＳ Ｐゴシック" charset="-128"/>
              </a:rPr>
              <a:t> de los impagos </a:t>
            </a:r>
            <a:r>
              <a:rPr lang="es-ES" sz="3600" dirty="0">
                <a:solidFill>
                  <a:schemeClr val="bg1"/>
                </a:solidFill>
                <a:latin typeface="Century Gothic" panose="020B0502020202020204" pitchFamily="34" charset="0"/>
                <a:ea typeface="ＭＳ Ｐゴシック" charset="-128"/>
                <a:cs typeface="ＭＳ Ｐゴシック" charset="-128"/>
              </a:rPr>
              <a:t>en España </a:t>
            </a:r>
            <a:endParaRPr sz="3600" dirty="0">
              <a:solidFill>
                <a:schemeClr val="bg1"/>
              </a:solidFill>
              <a:latin typeface="Century Gothic" panose="020B0502020202020204" pitchFamily="34" charset="0"/>
              <a:ea typeface="ＭＳ Ｐゴシック" charset="-128"/>
              <a:cs typeface="ＭＳ Ｐゴシック" charset="-128"/>
            </a:endParaRPr>
          </a:p>
        </p:txBody>
      </p:sp>
      <p:pic>
        <p:nvPicPr>
          <p:cNvPr id="14" name="Imagen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35765" y="1920117"/>
            <a:ext cx="4705410" cy="7216510"/>
          </a:xfrm>
          <a:prstGeom prst="rect">
            <a:avLst/>
          </a:prstGeom>
        </p:spPr>
      </p:pic>
      <p:sp>
        <p:nvSpPr>
          <p:cNvPr id="15" name="Cerrar llave 14"/>
          <p:cNvSpPr/>
          <p:nvPr/>
        </p:nvSpPr>
        <p:spPr>
          <a:xfrm>
            <a:off x="9467079" y="2030920"/>
            <a:ext cx="422837" cy="1501877"/>
          </a:xfrm>
          <a:prstGeom prst="rightBrace">
            <a:avLst/>
          </a:prstGeom>
          <a:ln w="38100">
            <a:solidFill>
              <a:srgbClr val="C0C0C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sz="2363" dirty="0">
              <a:latin typeface="Century Gothic" charset="0"/>
              <a:ea typeface="Century Gothic" charset="0"/>
              <a:cs typeface="Century Gothic" charset="0"/>
            </a:endParaRPr>
          </a:p>
        </p:txBody>
      </p:sp>
      <p:sp>
        <p:nvSpPr>
          <p:cNvPr id="16" name="Cerrar llave 15"/>
          <p:cNvSpPr/>
          <p:nvPr/>
        </p:nvSpPr>
        <p:spPr>
          <a:xfrm>
            <a:off x="9670479" y="1971117"/>
            <a:ext cx="531283" cy="7216510"/>
          </a:xfrm>
          <a:prstGeom prst="rightBrace">
            <a:avLst>
              <a:gd name="adj1" fmla="val 9428"/>
              <a:gd name="adj2" fmla="val 50000"/>
            </a:avLst>
          </a:prstGeom>
          <a:ln w="38100">
            <a:solidFill>
              <a:srgbClr val="426E8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sz="2363" dirty="0">
              <a:latin typeface="Century Gothic" charset="0"/>
              <a:ea typeface="Century Gothic" charset="0"/>
              <a:cs typeface="Century Gothic" charset="0"/>
            </a:endParaRPr>
          </a:p>
        </p:txBody>
      </p:sp>
      <p:sp>
        <p:nvSpPr>
          <p:cNvPr id="18" name="Elipse 17"/>
          <p:cNvSpPr/>
          <p:nvPr/>
        </p:nvSpPr>
        <p:spPr>
          <a:xfrm>
            <a:off x="10355097" y="4781209"/>
            <a:ext cx="1658239" cy="1623526"/>
          </a:xfrm>
          <a:prstGeom prst="ellipse">
            <a:avLst/>
          </a:prstGeom>
          <a:solidFill>
            <a:schemeClr val="bg1"/>
          </a:solidFill>
          <a:ln>
            <a:solidFill>
              <a:srgbClr val="0066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2363" dirty="0">
              <a:latin typeface="Century Gothic" charset="0"/>
              <a:ea typeface="Century Gothic" charset="0"/>
              <a:cs typeface="Century Gothic" charset="0"/>
            </a:endParaRPr>
          </a:p>
        </p:txBody>
      </p:sp>
      <p:pic>
        <p:nvPicPr>
          <p:cNvPr id="19" name="Imagen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65792" y="5317156"/>
            <a:ext cx="1313048" cy="524431"/>
          </a:xfrm>
          <a:prstGeom prst="rect">
            <a:avLst/>
          </a:prstGeom>
        </p:spPr>
      </p:pic>
      <p:sp>
        <p:nvSpPr>
          <p:cNvPr id="21" name="CuadroTexto 20"/>
          <p:cNvSpPr txBox="1"/>
          <p:nvPr/>
        </p:nvSpPr>
        <p:spPr>
          <a:xfrm>
            <a:off x="5585714" y="2681453"/>
            <a:ext cx="2997888" cy="584775"/>
          </a:xfrm>
          <a:prstGeom prst="rect">
            <a:avLst/>
          </a:prstGeom>
          <a:noFill/>
        </p:spPr>
        <p:txBody>
          <a:bodyPr wrap="square" rtlCol="0">
            <a:spAutoFit/>
          </a:bodyPr>
          <a:lstStyle/>
          <a:p>
            <a:r>
              <a:rPr lang="es-ES" sz="3200" b="1" dirty="0">
                <a:solidFill>
                  <a:schemeClr val="tx2"/>
                </a:solidFill>
                <a:latin typeface="Century Gothic" panose="020B0502020202020204" pitchFamily="34" charset="0"/>
              </a:rPr>
              <a:t>3,5 MILLONES </a:t>
            </a:r>
          </a:p>
        </p:txBody>
      </p:sp>
      <p:sp>
        <p:nvSpPr>
          <p:cNvPr id="22" name="CuadroTexto 21"/>
          <p:cNvSpPr txBox="1"/>
          <p:nvPr/>
        </p:nvSpPr>
        <p:spPr>
          <a:xfrm>
            <a:off x="5172037" y="4506324"/>
            <a:ext cx="3862017" cy="1631216"/>
          </a:xfrm>
          <a:prstGeom prst="rect">
            <a:avLst/>
          </a:prstGeom>
          <a:noFill/>
        </p:spPr>
        <p:txBody>
          <a:bodyPr wrap="square" rtlCol="0">
            <a:spAutoFit/>
          </a:bodyPr>
          <a:lstStyle/>
          <a:p>
            <a:r>
              <a:rPr lang="es-ES" b="1" dirty="0">
                <a:solidFill>
                  <a:schemeClr val="bg1"/>
                </a:solidFill>
                <a:latin typeface="Century Gothic" panose="020B0502020202020204" pitchFamily="34" charset="0"/>
              </a:rPr>
              <a:t>+ </a:t>
            </a:r>
          </a:p>
          <a:p>
            <a:r>
              <a:rPr lang="es-ES" b="1" dirty="0">
                <a:solidFill>
                  <a:schemeClr val="bg1"/>
                </a:solidFill>
                <a:latin typeface="Century Gothic" panose="020B0502020202020204" pitchFamily="34" charset="0"/>
              </a:rPr>
              <a:t>6 MILLONES</a:t>
            </a:r>
          </a:p>
          <a:p>
            <a:endParaRPr lang="es-ES" sz="2800" b="1" dirty="0">
              <a:latin typeface="Century Gothic" panose="020B0502020202020204" pitchFamily="34" charset="0"/>
            </a:endParaRPr>
          </a:p>
        </p:txBody>
      </p:sp>
      <p:pic>
        <p:nvPicPr>
          <p:cNvPr id="2" name="Imagen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43769" y="2122567"/>
            <a:ext cx="2443636" cy="1314624"/>
          </a:xfrm>
          <a:prstGeom prst="rect">
            <a:avLst/>
          </a:prstGeom>
        </p:spPr>
      </p:pic>
      <p:sp>
        <p:nvSpPr>
          <p:cNvPr id="4" name="CuadroTexto 3"/>
          <p:cNvSpPr txBox="1"/>
          <p:nvPr/>
        </p:nvSpPr>
        <p:spPr>
          <a:xfrm>
            <a:off x="625388" y="5047258"/>
            <a:ext cx="3751435" cy="4873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a:r>
              <a:rPr lang="es-ES" sz="2500" b="1" dirty="0">
                <a:solidFill>
                  <a:schemeClr val="tx2"/>
                </a:solidFill>
                <a:latin typeface="Century Gothic" panose="020B0502020202020204" pitchFamily="34" charset="0"/>
              </a:rPr>
              <a:t>Impagos no</a:t>
            </a:r>
            <a:r>
              <a:rPr lang="es-ES" sz="2500" b="1" dirty="0">
                <a:latin typeface="Century Gothic" panose="020B0502020202020204" pitchFamily="34" charset="0"/>
              </a:rPr>
              <a:t> </a:t>
            </a:r>
            <a:r>
              <a:rPr lang="es-ES" sz="2500" b="1" dirty="0">
                <a:solidFill>
                  <a:schemeClr val="tx2"/>
                </a:solidFill>
                <a:latin typeface="Century Gothic" panose="020B0502020202020204" pitchFamily="34" charset="0"/>
              </a:rPr>
              <a:t>financieros</a:t>
            </a:r>
          </a:p>
        </p:txBody>
      </p:sp>
      <p:sp>
        <p:nvSpPr>
          <p:cNvPr id="23" name="Shape 131"/>
          <p:cNvSpPr/>
          <p:nvPr/>
        </p:nvSpPr>
        <p:spPr>
          <a:xfrm>
            <a:off x="3940613" y="2817400"/>
            <a:ext cx="695152" cy="273096"/>
          </a:xfrm>
          <a:prstGeom prst="rightArrow">
            <a:avLst>
              <a:gd name="adj1" fmla="val 26732"/>
              <a:gd name="adj2" fmla="val 112373"/>
            </a:avLst>
          </a:prstGeom>
          <a:solidFill>
            <a:srgbClr val="C3C1C1"/>
          </a:solidFill>
          <a:ln w="12700">
            <a:miter lim="400000"/>
          </a:ln>
          <a:effectLst>
            <a:outerShdw blurRad="38100" dist="25400" dir="5400000" rotWithShape="0">
              <a:srgbClr val="000000">
                <a:alpha val="50000"/>
              </a:srgbClr>
            </a:outerShdw>
          </a:effectLst>
        </p:spPr>
        <p:txBody>
          <a:bodyPr lIns="50800" tIns="50800" rIns="50800" bIns="50800" anchor="ctr"/>
          <a:lstStyle/>
          <a:p>
            <a:pPr>
              <a:defRPr sz="2400">
                <a:solidFill>
                  <a:srgbClr val="FFFFFF"/>
                </a:solidFill>
              </a:defRPr>
            </a:pPr>
            <a:endParaRPr dirty="0"/>
          </a:p>
        </p:txBody>
      </p:sp>
      <p:sp>
        <p:nvSpPr>
          <p:cNvPr id="20" name="CuadroTexto 19"/>
          <p:cNvSpPr txBox="1"/>
          <p:nvPr/>
        </p:nvSpPr>
        <p:spPr>
          <a:xfrm>
            <a:off x="587288" y="7243667"/>
            <a:ext cx="4673018" cy="1631216"/>
          </a:xfrm>
          <a:prstGeom prst="rect">
            <a:avLst/>
          </a:prstGeom>
          <a:noFill/>
          <a:ln>
            <a:noFill/>
          </a:ln>
        </p:spPr>
        <p:txBody>
          <a:bodyPr wrap="square" rtlCol="0">
            <a:spAutoFit/>
          </a:bodyPr>
          <a:lstStyle/>
          <a:p>
            <a:pPr algn="just"/>
            <a:r>
              <a:rPr lang="es-ES" sz="2000" dirty="0">
                <a:solidFill>
                  <a:srgbClr val="53585F"/>
                </a:solidFill>
                <a:latin typeface="Calibri" panose="020F0502020204030204" pitchFamily="34" charset="0"/>
                <a:cs typeface="Calibri" panose="020F0502020204030204" pitchFamily="34" charset="0"/>
              </a:rPr>
              <a:t>En ICIRED se pueden incluir impagos de hasta 6 años de antigüedad.</a:t>
            </a:r>
          </a:p>
          <a:p>
            <a:pPr algn="just"/>
            <a:endParaRPr lang="es-ES" sz="2000" dirty="0">
              <a:solidFill>
                <a:srgbClr val="53585F"/>
              </a:solidFill>
              <a:latin typeface="Calibri" panose="020F0502020204030204" pitchFamily="34" charset="0"/>
              <a:cs typeface="Calibri" panose="020F0502020204030204" pitchFamily="34" charset="0"/>
            </a:endParaRPr>
          </a:p>
          <a:p>
            <a:pPr algn="just"/>
            <a:r>
              <a:rPr lang="es-ES" sz="2000" dirty="0">
                <a:solidFill>
                  <a:srgbClr val="53585F"/>
                </a:solidFill>
                <a:latin typeface="Calibri" panose="020F0502020204030204" pitchFamily="34" charset="0"/>
                <a:cs typeface="Calibri" panose="020F0502020204030204" pitchFamily="34" charset="0"/>
              </a:rPr>
              <a:t>Por tanto, el mercado potencial de ICIRED es de unos </a:t>
            </a:r>
            <a:r>
              <a:rPr lang="es-ES" sz="2000" b="1" dirty="0">
                <a:solidFill>
                  <a:srgbClr val="53585F"/>
                </a:solidFill>
                <a:latin typeface="Calibri" panose="020F0502020204030204" pitchFamily="34" charset="0"/>
                <a:cs typeface="Calibri" panose="020F0502020204030204" pitchFamily="34" charset="0"/>
              </a:rPr>
              <a:t>36 millones de impagos.</a:t>
            </a:r>
          </a:p>
        </p:txBody>
      </p:sp>
      <p:sp>
        <p:nvSpPr>
          <p:cNvPr id="25" name="CuadroTexto 24"/>
          <p:cNvSpPr txBox="1"/>
          <p:nvPr/>
        </p:nvSpPr>
        <p:spPr>
          <a:xfrm>
            <a:off x="630036" y="2695226"/>
            <a:ext cx="3238253" cy="4873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a:r>
              <a:rPr lang="es-ES" sz="2500" dirty="0">
                <a:solidFill>
                  <a:schemeClr val="tx2"/>
                </a:solidFill>
                <a:latin typeface="Century Gothic" panose="020B0502020202020204" pitchFamily="34" charset="0"/>
              </a:rPr>
              <a:t>Impagos</a:t>
            </a:r>
            <a:r>
              <a:rPr lang="es-ES" sz="2500" dirty="0">
                <a:latin typeface="Century Gothic" panose="020B0502020202020204" pitchFamily="34" charset="0"/>
              </a:rPr>
              <a:t> </a:t>
            </a:r>
            <a:r>
              <a:rPr lang="es-ES" sz="2500" dirty="0">
                <a:solidFill>
                  <a:schemeClr val="tx2"/>
                </a:solidFill>
                <a:latin typeface="Century Gothic" panose="020B0502020202020204" pitchFamily="34" charset="0"/>
              </a:rPr>
              <a:t>financieros</a:t>
            </a:r>
          </a:p>
        </p:txBody>
      </p:sp>
      <p:sp>
        <p:nvSpPr>
          <p:cNvPr id="28" name="Shape 131"/>
          <p:cNvSpPr/>
          <p:nvPr/>
        </p:nvSpPr>
        <p:spPr>
          <a:xfrm>
            <a:off x="4426854" y="5180608"/>
            <a:ext cx="695152" cy="273096"/>
          </a:xfrm>
          <a:prstGeom prst="rightArrow">
            <a:avLst>
              <a:gd name="adj1" fmla="val 26732"/>
              <a:gd name="adj2" fmla="val 112373"/>
            </a:avLst>
          </a:prstGeom>
          <a:solidFill>
            <a:srgbClr val="426E82"/>
          </a:solidFill>
          <a:ln w="12700">
            <a:miter lim="400000"/>
          </a:ln>
          <a:effectLst>
            <a:outerShdw blurRad="38100" dist="25400" dir="5400000" rotWithShape="0">
              <a:srgbClr val="000000">
                <a:alpha val="50000"/>
              </a:srgbClr>
            </a:outerShdw>
          </a:effectLst>
        </p:spPr>
        <p:txBody>
          <a:bodyPr lIns="50800" tIns="50800" rIns="50800" bIns="50800" anchor="ctr"/>
          <a:lstStyle/>
          <a:p>
            <a:pPr>
              <a:defRPr sz="2400">
                <a:solidFill>
                  <a:srgbClr val="FFFFFF"/>
                </a:solidFill>
              </a:defRPr>
            </a:pPr>
            <a:endParaRPr dirty="0"/>
          </a:p>
        </p:txBody>
      </p:sp>
      <p:cxnSp>
        <p:nvCxnSpPr>
          <p:cNvPr id="5" name="Conector recto 4"/>
          <p:cNvCxnSpPr/>
          <p:nvPr/>
        </p:nvCxnSpPr>
        <p:spPr>
          <a:xfrm>
            <a:off x="625388" y="7162800"/>
            <a:ext cx="4673018" cy="0"/>
          </a:xfrm>
          <a:prstGeom prst="line">
            <a:avLst/>
          </a:prstGeom>
          <a:noFill/>
          <a:ln w="25400" cap="flat">
            <a:solidFill>
              <a:srgbClr val="C0C0C1"/>
            </a:solidFill>
            <a:prstDash val="solid"/>
            <a:miter lim="400000"/>
          </a:ln>
          <a:effectLst/>
          <a:sp3d/>
        </p:spPr>
        <p:style>
          <a:lnRef idx="0">
            <a:scrgbClr r="0" g="0" b="0"/>
          </a:lnRef>
          <a:fillRef idx="0">
            <a:scrgbClr r="0" g="0" b="0"/>
          </a:fillRef>
          <a:effectRef idx="0">
            <a:scrgbClr r="0" g="0" b="0"/>
          </a:effectRef>
          <a:fontRef idx="none"/>
        </p:style>
      </p:cxnSp>
      <p:pic>
        <p:nvPicPr>
          <p:cNvPr id="24" name="pasted-image.pdf">
            <a:extLst>
              <a:ext uri="{FF2B5EF4-FFF2-40B4-BE49-F238E27FC236}">
                <a16:creationId xmlns:a16="http://schemas.microsoft.com/office/drawing/2014/main" id="{4A324552-D56A-4CF3-ACA5-4D195E6609F6}"/>
              </a:ext>
            </a:extLst>
          </p:cNvPr>
          <p:cNvPicPr>
            <a:picLocks noChangeAspect="1"/>
          </p:cNvPicPr>
          <p:nvPr/>
        </p:nvPicPr>
        <p:blipFill>
          <a:blip r:embed="rId7" cstate="print">
            <a:extLst/>
          </a:blip>
          <a:stretch>
            <a:fillRect/>
          </a:stretch>
        </p:blipFill>
        <p:spPr>
          <a:xfrm>
            <a:off x="419167" y="294618"/>
            <a:ext cx="2087368" cy="727495"/>
          </a:xfrm>
          <a:prstGeom prst="rect">
            <a:avLst/>
          </a:prstGeom>
          <a:ln w="12700">
            <a:miter lim="400000"/>
          </a:ln>
        </p:spPr>
      </p:pic>
      <p:pic>
        <p:nvPicPr>
          <p:cNvPr id="26" name="Picture 2" descr="Resultado de imagen de everis">
            <a:extLst>
              <a:ext uri="{FF2B5EF4-FFF2-40B4-BE49-F238E27FC236}">
                <a16:creationId xmlns:a16="http://schemas.microsoft.com/office/drawing/2014/main" id="{CE072E45-ABCF-47EF-A8AE-1FDD737EDB40}"/>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640299" y="8578418"/>
            <a:ext cx="2018011" cy="1536098"/>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0" descr="Resultado de imagen de einforma">
            <a:extLst>
              <a:ext uri="{FF2B5EF4-FFF2-40B4-BE49-F238E27FC236}">
                <a16:creationId xmlns:a16="http://schemas.microsoft.com/office/drawing/2014/main" id="{D9393724-4D3A-407B-A68E-C69FC1F7EF0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7200" y="8970155"/>
            <a:ext cx="1954213" cy="716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9334653"/>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ángulo: esquinas redondeadas 48"/>
          <p:cNvSpPr/>
          <p:nvPr/>
        </p:nvSpPr>
        <p:spPr>
          <a:xfrm>
            <a:off x="2585544" y="6371907"/>
            <a:ext cx="8825405" cy="1752259"/>
          </a:xfrm>
          <a:prstGeom prst="roundRect">
            <a:avLst/>
          </a:prstGeom>
          <a:gradFill flip="none" rotWithShape="1">
            <a:gsLst>
              <a:gs pos="0">
                <a:srgbClr val="00669E">
                  <a:shade val="30000"/>
                  <a:satMod val="115000"/>
                </a:srgbClr>
              </a:gs>
              <a:gs pos="50000">
                <a:srgbClr val="00669E">
                  <a:shade val="67500"/>
                  <a:satMod val="115000"/>
                </a:srgbClr>
              </a:gs>
              <a:gs pos="100000">
                <a:srgbClr val="00669E">
                  <a:shade val="100000"/>
                  <a:satMod val="115000"/>
                </a:srgbClr>
              </a:gs>
            </a:gsLst>
            <a:lin ang="0" scaled="1"/>
            <a:tileRect/>
          </a:gra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marL="0" marR="0" indent="0" algn="ctr" defTabSz="584200" rtl="0" fontAlgn="auto" latinLnBrk="0" hangingPunct="0">
              <a:lnSpc>
                <a:spcPct val="100000"/>
              </a:lnSpc>
              <a:spcBef>
                <a:spcPts val="0"/>
              </a:spcBef>
              <a:spcAft>
                <a:spcPts val="0"/>
              </a:spcAft>
              <a:buClrTx/>
              <a:buSzTx/>
              <a:buFontTx/>
              <a:buNone/>
              <a:tabLst/>
            </a:pPr>
            <a:endParaRPr kumimoji="0" lang="es-ES"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Shape 130"/>
          <p:cNvSpPr/>
          <p:nvPr/>
        </p:nvSpPr>
        <p:spPr>
          <a:xfrm>
            <a:off x="5105401" y="390494"/>
            <a:ext cx="6882204" cy="726832"/>
          </a:xfrm>
          <a:prstGeom prst="rect">
            <a:avLst/>
          </a:prstGeom>
          <a:solidFill>
            <a:srgbClr val="75B0DD"/>
          </a:solidFill>
          <a:ln w="12700">
            <a:noFill/>
            <a:miter lim="400000"/>
          </a:ln>
          <a:effectLst>
            <a:outerShdw blurRad="50800" dist="63500" dir="2700000" algn="tl" rotWithShape="0">
              <a:prstClr val="black">
                <a:alpha val="40000"/>
              </a:prstClr>
            </a:outerShdw>
            <a:softEdge rad="31750"/>
          </a:effectLst>
        </p:spPr>
        <p:txBody>
          <a:bodyPr lIns="46893" tIns="46893" rIns="46893" bIns="46893" anchor="ctr"/>
          <a:lstStyle/>
          <a:p>
            <a:pPr>
              <a:defRPr sz="2400">
                <a:solidFill>
                  <a:srgbClr val="FFFFFF"/>
                </a:solidFill>
              </a:defRPr>
            </a:pPr>
            <a:endParaRPr sz="2215" dirty="0"/>
          </a:p>
        </p:txBody>
      </p:sp>
      <p:sp>
        <p:nvSpPr>
          <p:cNvPr id="30" name="Shape 133"/>
          <p:cNvSpPr/>
          <p:nvPr/>
        </p:nvSpPr>
        <p:spPr>
          <a:xfrm>
            <a:off x="3637760" y="406671"/>
            <a:ext cx="8646402" cy="648700"/>
          </a:xfrm>
          <a:prstGeom prst="rect">
            <a:avLst/>
          </a:prstGeom>
          <a:ln w="12700">
            <a:miter lim="400000"/>
          </a:ln>
          <a:extLst>
            <a:ext uri="{C572A759-6A51-4108-AA02-DFA0A04FC94B}">
              <ma14:wrappingTextBoxFlag xmlns="" xmlns:ma14="http://schemas.microsoft.com/office/mac/drawingml/2011/main" val="1"/>
            </a:ext>
          </a:extLst>
        </p:spPr>
        <p:txBody>
          <a:bodyPr wrap="square" lIns="46893" tIns="46893" rIns="46893" bIns="46893" anchor="ctr">
            <a:spAutoFit/>
          </a:bodyPr>
          <a:lstStyle>
            <a:lvl1pPr>
              <a:defRPr sz="3500" spc="-140">
                <a:solidFill>
                  <a:srgbClr val="FFFFFF"/>
                </a:solidFill>
                <a:latin typeface="ArialUnicodeMS"/>
                <a:ea typeface="ArialUnicodeMS"/>
                <a:cs typeface="ArialUnicodeMS"/>
                <a:sym typeface="ArialUnicodeMS"/>
              </a:defRPr>
            </a:lvl1pPr>
          </a:lstStyle>
          <a:p>
            <a:r>
              <a:rPr lang="es-ES" sz="3600" dirty="0">
                <a:solidFill>
                  <a:schemeClr val="bg1"/>
                </a:solidFill>
                <a:latin typeface="Century Gothic" panose="020B0502020202020204" pitchFamily="34" charset="0"/>
                <a:ea typeface="ＭＳ Ｐゴシック" charset="-128"/>
              </a:rPr>
              <a:t>2. ¿Qué es ICIRED</a:t>
            </a:r>
            <a:r>
              <a:rPr lang="es-ES" sz="3600" dirty="0">
                <a:solidFill>
                  <a:schemeClr val="bg1"/>
                </a:solidFill>
                <a:latin typeface="Century Gothic" panose="020B0502020202020204" pitchFamily="34" charset="0"/>
                <a:ea typeface="ＭＳ Ｐゴシック" charset="-128"/>
                <a:cs typeface="ＭＳ Ｐゴシック" charset="-128"/>
              </a:rPr>
              <a:t>?</a:t>
            </a:r>
            <a:endParaRPr sz="3600" dirty="0">
              <a:solidFill>
                <a:schemeClr val="bg1"/>
              </a:solidFill>
              <a:latin typeface="Century Gothic" panose="020B0502020202020204" pitchFamily="34" charset="0"/>
              <a:ea typeface="ＭＳ Ｐゴシック" charset="-128"/>
              <a:cs typeface="ＭＳ Ｐゴシック" charset="-128"/>
            </a:endParaRPr>
          </a:p>
        </p:txBody>
      </p:sp>
      <p:sp>
        <p:nvSpPr>
          <p:cNvPr id="24" name="Rectángulo: esquinas redondeadas 23"/>
          <p:cNvSpPr/>
          <p:nvPr/>
        </p:nvSpPr>
        <p:spPr>
          <a:xfrm>
            <a:off x="2585544" y="2209800"/>
            <a:ext cx="8825406" cy="1752259"/>
          </a:xfrm>
          <a:prstGeom prst="roundRect">
            <a:avLst/>
          </a:prstGeom>
          <a:gradFill flip="none" rotWithShape="1">
            <a:gsLst>
              <a:gs pos="0">
                <a:srgbClr val="00669E">
                  <a:shade val="30000"/>
                  <a:satMod val="115000"/>
                </a:srgbClr>
              </a:gs>
              <a:gs pos="50000">
                <a:srgbClr val="00669E">
                  <a:shade val="67500"/>
                  <a:satMod val="115000"/>
                </a:srgbClr>
              </a:gs>
              <a:gs pos="100000">
                <a:srgbClr val="00669E">
                  <a:shade val="100000"/>
                  <a:satMod val="115000"/>
                </a:srgbClr>
              </a:gs>
            </a:gsLst>
            <a:lin ang="2700000" scaled="1"/>
            <a:tileRect/>
          </a:gradFill>
          <a:ln w="12700" cap="flat">
            <a:solidFill>
              <a:schemeClr val="accent1"/>
            </a:solid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marL="0" marR="0" indent="0" algn="ctr" defTabSz="584200" rtl="0" fontAlgn="auto" latinLnBrk="0" hangingPunct="0">
              <a:lnSpc>
                <a:spcPct val="100000"/>
              </a:lnSpc>
              <a:spcBef>
                <a:spcPts val="0"/>
              </a:spcBef>
              <a:spcAft>
                <a:spcPts val="0"/>
              </a:spcAft>
              <a:buClrTx/>
              <a:buSzTx/>
              <a:buFontTx/>
              <a:buNone/>
              <a:tabLst/>
            </a:pPr>
            <a:endParaRPr kumimoji="0" lang="es-ES"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5" name="Rectángulo 24"/>
          <p:cNvSpPr/>
          <p:nvPr/>
        </p:nvSpPr>
        <p:spPr>
          <a:xfrm>
            <a:off x="3088569" y="2847402"/>
            <a:ext cx="8322380" cy="477054"/>
          </a:xfrm>
          <a:prstGeom prst="rect">
            <a:avLst/>
          </a:prstGeom>
        </p:spPr>
        <p:txBody>
          <a:bodyPr wrap="square">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lvl="0" algn="just"/>
            <a:r>
              <a:rPr lang="es-ES" sz="2500" b="1" kern="1200" dirty="0">
                <a:solidFill>
                  <a:schemeClr val="bg1"/>
                </a:solidFill>
                <a:latin typeface="Century Gothic" panose="020B0502020202020204" pitchFamily="34" charset="0"/>
              </a:rPr>
              <a:t> </a:t>
            </a:r>
          </a:p>
        </p:txBody>
      </p:sp>
      <p:sp>
        <p:nvSpPr>
          <p:cNvPr id="32" name="Rectángulo: esquinas redondeadas 31"/>
          <p:cNvSpPr/>
          <p:nvPr/>
        </p:nvSpPr>
        <p:spPr>
          <a:xfrm>
            <a:off x="1835535" y="4342661"/>
            <a:ext cx="8689183" cy="1664426"/>
          </a:xfrm>
          <a:prstGeom prst="roundRect">
            <a:avLst/>
          </a:prstGeom>
          <a:gradFill flip="none" rotWithShape="1">
            <a:gsLst>
              <a:gs pos="0">
                <a:srgbClr val="73AFDA">
                  <a:tint val="66000"/>
                  <a:satMod val="160000"/>
                </a:srgbClr>
              </a:gs>
              <a:gs pos="50000">
                <a:srgbClr val="73AFDA">
                  <a:tint val="44500"/>
                  <a:satMod val="160000"/>
                </a:srgbClr>
              </a:gs>
              <a:gs pos="100000">
                <a:srgbClr val="73AFDA">
                  <a:tint val="23500"/>
                  <a:satMod val="160000"/>
                </a:srgbClr>
              </a:gs>
            </a:gsLst>
            <a:lin ang="0" scaled="1"/>
            <a:tileRect/>
          </a:gra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marL="0" marR="0" indent="0" algn="ctr" defTabSz="584200" rtl="0" fontAlgn="auto" latinLnBrk="0" hangingPunct="0">
              <a:lnSpc>
                <a:spcPct val="100000"/>
              </a:lnSpc>
              <a:spcBef>
                <a:spcPts val="0"/>
              </a:spcBef>
              <a:spcAft>
                <a:spcPts val="0"/>
              </a:spcAft>
              <a:buClrTx/>
              <a:buSzTx/>
              <a:buFontTx/>
              <a:buNone/>
              <a:tabLst/>
            </a:pPr>
            <a:endParaRPr kumimoji="0" lang="es-ES" sz="2400" b="0" i="0" u="none" strike="noStrike" cap="none" spc="0" normalizeH="0" baseline="0" dirty="0">
              <a:ln>
                <a:noFill/>
              </a:ln>
              <a:solidFill>
                <a:srgbClr val="FFFFFF"/>
              </a:solidFill>
              <a:effectLst/>
              <a:uFillTx/>
              <a:latin typeface="+mn-lt"/>
              <a:ea typeface="+mn-ea"/>
              <a:cs typeface="+mn-cs"/>
              <a:sym typeface="Helvetica Light"/>
            </a:endParaRPr>
          </a:p>
        </p:txBody>
      </p:sp>
      <p:pic>
        <p:nvPicPr>
          <p:cNvPr id="45" name="Imagen 4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4608" y="2314486"/>
            <a:ext cx="1240658" cy="1240658"/>
          </a:xfrm>
          <a:prstGeom prst="rect">
            <a:avLst/>
          </a:prstGeom>
          <a:effectLst>
            <a:outerShdw blurRad="50800" dist="38100" dir="10800000" algn="r" rotWithShape="0">
              <a:prstClr val="black">
                <a:alpha val="40000"/>
              </a:prstClr>
            </a:outerShdw>
          </a:effectLst>
        </p:spPr>
      </p:pic>
      <p:pic>
        <p:nvPicPr>
          <p:cNvPr id="47" name="Imagen 46"/>
          <p:cNvPicPr>
            <a:picLocks noChangeAspect="1"/>
          </p:cNvPicPr>
          <p:nvPr/>
        </p:nvPicPr>
        <p:blipFill>
          <a:blip r:embed="rId3"/>
          <a:stretch>
            <a:fillRect/>
          </a:stretch>
        </p:blipFill>
        <p:spPr>
          <a:xfrm>
            <a:off x="1027991" y="6529006"/>
            <a:ext cx="1438058" cy="1438058"/>
          </a:xfrm>
          <a:prstGeom prst="rect">
            <a:avLst/>
          </a:prstGeom>
          <a:effectLst>
            <a:outerShdw blurRad="50800" dist="38100" dir="13500000" algn="br" rotWithShape="0">
              <a:prstClr val="black">
                <a:alpha val="40000"/>
              </a:prstClr>
            </a:outerShdw>
          </a:effectLst>
        </p:spPr>
      </p:pic>
      <p:pic>
        <p:nvPicPr>
          <p:cNvPr id="48" name="Imagen 47"/>
          <p:cNvPicPr>
            <a:picLocks noChangeAspect="1"/>
          </p:cNvPicPr>
          <p:nvPr/>
        </p:nvPicPr>
        <p:blipFill>
          <a:blip r:embed="rId4">
            <a:extLst/>
          </a:blip>
          <a:stretch>
            <a:fillRect/>
          </a:stretch>
        </p:blipFill>
        <p:spPr>
          <a:xfrm>
            <a:off x="10747499" y="4480475"/>
            <a:ext cx="1240105" cy="1271544"/>
          </a:xfrm>
          <a:prstGeom prst="rect">
            <a:avLst/>
          </a:prstGeom>
          <a:effectLst>
            <a:outerShdw blurRad="50800" dist="38100" dir="10800000" algn="r" rotWithShape="0">
              <a:prstClr val="black">
                <a:alpha val="40000"/>
              </a:prstClr>
            </a:outerShdw>
          </a:effectLst>
        </p:spPr>
      </p:pic>
      <p:sp>
        <p:nvSpPr>
          <p:cNvPr id="14" name="Rectángulo 13">
            <a:extLst>
              <a:ext uri="{FF2B5EF4-FFF2-40B4-BE49-F238E27FC236}">
                <a16:creationId xmlns:a16="http://schemas.microsoft.com/office/drawing/2014/main" id="{9D99BFAD-4047-41E0-94D3-CC5B681A498B}"/>
              </a:ext>
            </a:extLst>
          </p:cNvPr>
          <p:cNvSpPr/>
          <p:nvPr/>
        </p:nvSpPr>
        <p:spPr>
          <a:xfrm>
            <a:off x="2814144" y="2502843"/>
            <a:ext cx="8482506" cy="954107"/>
          </a:xfrm>
          <a:prstGeom prst="rect">
            <a:avLst/>
          </a:prstGeom>
        </p:spPr>
        <p:txBody>
          <a:bodyPr wrap="square">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lvl="0" algn="just"/>
            <a:r>
              <a:rPr lang="es-ES" sz="2800" kern="1200" dirty="0">
                <a:solidFill>
                  <a:schemeClr val="bg1"/>
                </a:solidFill>
                <a:latin typeface="Century Gothic" panose="020B0502020202020204" pitchFamily="34" charset="0"/>
              </a:rPr>
              <a:t>El 1º fichero de morosos no restringido de España</a:t>
            </a:r>
          </a:p>
        </p:txBody>
      </p:sp>
      <p:sp>
        <p:nvSpPr>
          <p:cNvPr id="15" name="Rectángulo 14">
            <a:extLst>
              <a:ext uri="{FF2B5EF4-FFF2-40B4-BE49-F238E27FC236}">
                <a16:creationId xmlns:a16="http://schemas.microsoft.com/office/drawing/2014/main" id="{0090B9B8-8E15-4E4A-9FE6-A4167BAAE8F0}"/>
              </a:ext>
            </a:extLst>
          </p:cNvPr>
          <p:cNvSpPr/>
          <p:nvPr/>
        </p:nvSpPr>
        <p:spPr>
          <a:xfrm>
            <a:off x="2985594" y="6712893"/>
            <a:ext cx="7798097" cy="954107"/>
          </a:xfrm>
          <a:prstGeom prst="rect">
            <a:avLst/>
          </a:prstGeom>
        </p:spPr>
        <p:txBody>
          <a:bodyPr wrap="square">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lvl="0" algn="just"/>
            <a:r>
              <a:rPr lang="es-ES" sz="2800" kern="1200" dirty="0">
                <a:solidFill>
                  <a:schemeClr val="bg1"/>
                </a:solidFill>
                <a:latin typeface="Century Gothic" panose="020B0502020202020204" pitchFamily="34" charset="0"/>
              </a:rPr>
              <a:t>Una plataforma donde consultar gratis información sobre impagos.</a:t>
            </a:r>
            <a:endParaRPr lang="es-ES" sz="2800" i="1" kern="1200" dirty="0">
              <a:solidFill>
                <a:schemeClr val="bg1"/>
              </a:solidFill>
              <a:latin typeface="Century Gothic" panose="020B0502020202020204" pitchFamily="34" charset="0"/>
            </a:endParaRPr>
          </a:p>
        </p:txBody>
      </p:sp>
      <p:sp>
        <p:nvSpPr>
          <p:cNvPr id="16" name="Rectángulo 15">
            <a:extLst>
              <a:ext uri="{FF2B5EF4-FFF2-40B4-BE49-F238E27FC236}">
                <a16:creationId xmlns:a16="http://schemas.microsoft.com/office/drawing/2014/main" id="{4FE8E0F6-B250-4740-A04C-C0C17E9DFE46}"/>
              </a:ext>
            </a:extLst>
          </p:cNvPr>
          <p:cNvSpPr/>
          <p:nvPr/>
        </p:nvSpPr>
        <p:spPr>
          <a:xfrm>
            <a:off x="2299794" y="4617393"/>
            <a:ext cx="7798097" cy="954107"/>
          </a:xfrm>
          <a:prstGeom prst="rect">
            <a:avLst/>
          </a:prstGeom>
        </p:spPr>
        <p:txBody>
          <a:bodyPr wrap="square">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lvl="0" algn="just"/>
            <a:r>
              <a:rPr lang="es-ES" sz="2800" kern="1200" dirty="0">
                <a:solidFill>
                  <a:schemeClr val="tx1"/>
                </a:solidFill>
                <a:latin typeface="Century Gothic" panose="020B0502020202020204" pitchFamily="34" charset="0"/>
              </a:rPr>
              <a:t>Una plataforma donde reclamar y publicar impagos.</a:t>
            </a:r>
            <a:endParaRPr lang="es-ES" sz="2800" i="1" kern="1200" dirty="0">
              <a:solidFill>
                <a:schemeClr val="tx1"/>
              </a:solidFill>
              <a:latin typeface="Century Gothic" panose="020B0502020202020204" pitchFamily="34" charset="0"/>
            </a:endParaRPr>
          </a:p>
        </p:txBody>
      </p:sp>
      <p:pic>
        <p:nvPicPr>
          <p:cNvPr id="17" name="pasted-image.pdf">
            <a:extLst>
              <a:ext uri="{FF2B5EF4-FFF2-40B4-BE49-F238E27FC236}">
                <a16:creationId xmlns:a16="http://schemas.microsoft.com/office/drawing/2014/main" id="{977A0F5D-EDF0-4834-8F65-F2998F99DC22}"/>
              </a:ext>
            </a:extLst>
          </p:cNvPr>
          <p:cNvPicPr>
            <a:picLocks noChangeAspect="1"/>
          </p:cNvPicPr>
          <p:nvPr/>
        </p:nvPicPr>
        <p:blipFill>
          <a:blip r:embed="rId5" cstate="print">
            <a:extLst/>
          </a:blip>
          <a:stretch>
            <a:fillRect/>
          </a:stretch>
        </p:blipFill>
        <p:spPr>
          <a:xfrm>
            <a:off x="419167" y="294618"/>
            <a:ext cx="2087368" cy="727495"/>
          </a:xfrm>
          <a:prstGeom prst="rect">
            <a:avLst/>
          </a:prstGeom>
          <a:ln w="12700">
            <a:miter lim="400000"/>
          </a:ln>
        </p:spPr>
      </p:pic>
      <p:pic>
        <p:nvPicPr>
          <p:cNvPr id="18" name="Picture 2" descr="Resultado de imagen de everis">
            <a:extLst>
              <a:ext uri="{FF2B5EF4-FFF2-40B4-BE49-F238E27FC236}">
                <a16:creationId xmlns:a16="http://schemas.microsoft.com/office/drawing/2014/main" id="{A86EF106-C393-4C93-B1CA-0FAEB1E0E0F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640299" y="8578418"/>
            <a:ext cx="2018011" cy="153609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descr="Resultado de imagen de einforma">
            <a:extLst>
              <a:ext uri="{FF2B5EF4-FFF2-40B4-BE49-F238E27FC236}">
                <a16:creationId xmlns:a16="http://schemas.microsoft.com/office/drawing/2014/main" id="{104DDB5C-A480-4FA9-89C3-A137E97D568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 y="8970155"/>
            <a:ext cx="1954213" cy="716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0105893"/>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Shape 130"/>
          <p:cNvSpPr/>
          <p:nvPr/>
        </p:nvSpPr>
        <p:spPr>
          <a:xfrm>
            <a:off x="4597237" y="390494"/>
            <a:ext cx="7385109" cy="726832"/>
          </a:xfrm>
          <a:prstGeom prst="rect">
            <a:avLst/>
          </a:prstGeom>
          <a:solidFill>
            <a:srgbClr val="75B0DD"/>
          </a:solidFill>
          <a:ln w="12700">
            <a:noFill/>
            <a:miter lim="400000"/>
          </a:ln>
          <a:effectLst>
            <a:outerShdw blurRad="50800" dist="63500" dir="2700000" algn="tl" rotWithShape="0">
              <a:prstClr val="black">
                <a:alpha val="40000"/>
              </a:prstClr>
            </a:outerShdw>
            <a:softEdge rad="31750"/>
          </a:effectLst>
        </p:spPr>
        <p:txBody>
          <a:bodyPr lIns="46893" tIns="46893" rIns="46893" bIns="46893" anchor="ctr"/>
          <a:lstStyle/>
          <a:p>
            <a:pPr>
              <a:defRPr sz="2400">
                <a:solidFill>
                  <a:srgbClr val="FFFFFF"/>
                </a:solidFill>
              </a:defRPr>
            </a:pPr>
            <a:endParaRPr sz="2215" dirty="0"/>
          </a:p>
        </p:txBody>
      </p:sp>
      <p:sp>
        <p:nvSpPr>
          <p:cNvPr id="35" name="Shape 133"/>
          <p:cNvSpPr/>
          <p:nvPr/>
        </p:nvSpPr>
        <p:spPr>
          <a:xfrm>
            <a:off x="3637760" y="406671"/>
            <a:ext cx="8646402" cy="648700"/>
          </a:xfrm>
          <a:prstGeom prst="rect">
            <a:avLst/>
          </a:prstGeom>
          <a:ln w="12700">
            <a:miter lim="400000"/>
          </a:ln>
          <a:extLst>
            <a:ext uri="{C572A759-6A51-4108-AA02-DFA0A04FC94B}">
              <ma14:wrappingTextBoxFlag xmlns="" xmlns:ma14="http://schemas.microsoft.com/office/mac/drawingml/2011/main" val="1"/>
            </a:ext>
          </a:extLst>
        </p:spPr>
        <p:txBody>
          <a:bodyPr wrap="square" lIns="46893" tIns="46893" rIns="46893" bIns="46893" anchor="ctr">
            <a:spAutoFit/>
          </a:bodyPr>
          <a:lstStyle>
            <a:lvl1pPr>
              <a:defRPr sz="3500" spc="-140">
                <a:solidFill>
                  <a:srgbClr val="FFFFFF"/>
                </a:solidFill>
                <a:latin typeface="ArialUnicodeMS"/>
                <a:ea typeface="ArialUnicodeMS"/>
                <a:cs typeface="ArialUnicodeMS"/>
                <a:sym typeface="ArialUnicodeMS"/>
              </a:defRPr>
            </a:lvl1pPr>
          </a:lstStyle>
          <a:p>
            <a:r>
              <a:rPr lang="es-ES" sz="3600" dirty="0">
                <a:solidFill>
                  <a:schemeClr val="bg1"/>
                </a:solidFill>
                <a:latin typeface="Century Gothic" panose="020B0502020202020204" pitchFamily="34" charset="0"/>
                <a:ea typeface="ＭＳ Ｐゴシック" charset="-128"/>
              </a:rPr>
              <a:t>3. Proceso de reclamación</a:t>
            </a:r>
            <a:endParaRPr sz="3600" dirty="0">
              <a:solidFill>
                <a:schemeClr val="bg1"/>
              </a:solidFill>
              <a:latin typeface="Century Gothic" panose="020B0502020202020204" pitchFamily="34" charset="0"/>
              <a:ea typeface="ＭＳ Ｐゴシック" charset="-128"/>
            </a:endParaRPr>
          </a:p>
        </p:txBody>
      </p:sp>
      <p:sp>
        <p:nvSpPr>
          <p:cNvPr id="56" name="Rectángulo 55"/>
          <p:cNvSpPr/>
          <p:nvPr/>
        </p:nvSpPr>
        <p:spPr>
          <a:xfrm>
            <a:off x="663489" y="2001660"/>
            <a:ext cx="5846152" cy="7200000"/>
          </a:xfrm>
          <a:prstGeom prst="rect">
            <a:avLst/>
          </a:prstGeom>
          <a:solidFill>
            <a:srgbClr val="00669E">
              <a:alpha val="5098"/>
            </a:srgbClr>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s-ES"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7" name="Rectángulo 56"/>
          <p:cNvSpPr/>
          <p:nvPr/>
        </p:nvSpPr>
        <p:spPr>
          <a:xfrm>
            <a:off x="6492199" y="2001660"/>
            <a:ext cx="5872858" cy="7200000"/>
          </a:xfrm>
          <a:prstGeom prst="rect">
            <a:avLst/>
          </a:prstGeom>
          <a:solidFill>
            <a:srgbClr val="73AFDA">
              <a:alpha val="5098"/>
            </a:srgbClr>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s-ES"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8" name="Elipse 57"/>
          <p:cNvSpPr/>
          <p:nvPr/>
        </p:nvSpPr>
        <p:spPr>
          <a:xfrm>
            <a:off x="4957887" y="4039396"/>
            <a:ext cx="3017948" cy="311273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59" name="Imagen 58"/>
          <p:cNvPicPr>
            <a:picLocks noChangeAspect="1"/>
          </p:cNvPicPr>
          <p:nvPr/>
        </p:nvPicPr>
        <p:blipFill>
          <a:blip r:embed="rId2">
            <a:duotone>
              <a:schemeClr val="bg2">
                <a:shade val="45000"/>
                <a:satMod val="135000"/>
              </a:schemeClr>
              <a:prstClr val="white"/>
            </a:duotone>
          </a:blip>
          <a:stretch>
            <a:fillRect/>
          </a:stretch>
        </p:blipFill>
        <p:spPr>
          <a:xfrm>
            <a:off x="4120978" y="3179575"/>
            <a:ext cx="4735574" cy="4773081"/>
          </a:xfrm>
          <a:prstGeom prst="rect">
            <a:avLst/>
          </a:prstGeom>
          <a:effectLst>
            <a:innerShdw blurRad="114300">
              <a:prstClr val="black"/>
            </a:innerShdw>
          </a:effectLst>
        </p:spPr>
      </p:pic>
      <p:pic>
        <p:nvPicPr>
          <p:cNvPr id="60" name="Imagen 59"/>
          <p:cNvPicPr>
            <a:picLocks noChangeAspect="1"/>
          </p:cNvPicPr>
          <p:nvPr/>
        </p:nvPicPr>
        <p:blipFill>
          <a:blip r:embed="rId3"/>
          <a:stretch>
            <a:fillRect/>
          </a:stretch>
        </p:blipFill>
        <p:spPr>
          <a:xfrm>
            <a:off x="6838129" y="3478374"/>
            <a:ext cx="731749" cy="731749"/>
          </a:xfrm>
          <a:prstGeom prst="rect">
            <a:avLst/>
          </a:prstGeom>
        </p:spPr>
      </p:pic>
      <p:sp>
        <p:nvSpPr>
          <p:cNvPr id="61" name="CuadroTexto 60"/>
          <p:cNvSpPr txBox="1"/>
          <p:nvPr/>
        </p:nvSpPr>
        <p:spPr>
          <a:xfrm>
            <a:off x="5579393" y="2682142"/>
            <a:ext cx="6402954" cy="400110"/>
          </a:xfrm>
          <a:prstGeom prst="rect">
            <a:avLst/>
          </a:prstGeom>
          <a:noFill/>
        </p:spPr>
        <p:txBody>
          <a:bodyPr wrap="square" rtlCol="0">
            <a:spAutoFit/>
          </a:bodyPr>
          <a:lstStyle/>
          <a:p>
            <a:r>
              <a:rPr lang="es-ES" sz="2000" b="1" dirty="0">
                <a:solidFill>
                  <a:srgbClr val="00669E"/>
                </a:solidFill>
                <a:latin typeface="Century Gothic" panose="020B0502020202020204" pitchFamily="34" charset="0"/>
                <a:ea typeface="MS UI Gothic" panose="020B0600070205080204" pitchFamily="34" charset="-128"/>
                <a:cs typeface="Verdana" panose="020B0604030504040204" pitchFamily="34" charset="0"/>
              </a:rPr>
              <a:t>1. </a:t>
            </a:r>
            <a:r>
              <a:rPr lang="es-ES" sz="2000" b="1" dirty="0">
                <a:solidFill>
                  <a:srgbClr val="37434A"/>
                </a:solidFill>
                <a:latin typeface="Century Gothic" panose="020B0502020202020204" pitchFamily="34" charset="0"/>
                <a:ea typeface="MS UI Gothic" panose="020B0600070205080204" pitchFamily="34" charset="-128"/>
                <a:cs typeface="Verdana" panose="020B0604030504040204" pitchFamily="34" charset="0"/>
              </a:rPr>
              <a:t>REGÍSTRATE </a:t>
            </a:r>
            <a:r>
              <a:rPr lang="es-ES" sz="2000" dirty="0">
                <a:solidFill>
                  <a:srgbClr val="37434A"/>
                </a:solidFill>
                <a:latin typeface="Century Gothic" panose="020B0502020202020204" pitchFamily="34" charset="0"/>
                <a:ea typeface="MS UI Gothic" panose="020B0600070205080204" pitchFamily="34" charset="-128"/>
                <a:cs typeface="Verdana" panose="020B0604030504040204" pitchFamily="34" charset="0"/>
              </a:rPr>
              <a:t>GRATI</a:t>
            </a:r>
            <a:r>
              <a:rPr lang="es-ES" sz="2000" i="1" dirty="0">
                <a:solidFill>
                  <a:srgbClr val="37434A"/>
                </a:solidFill>
                <a:latin typeface="Century Gothic" panose="020B0502020202020204" pitchFamily="34" charset="0"/>
                <a:ea typeface="MS UI Gothic" panose="020B0600070205080204" pitchFamily="34" charset="-128"/>
                <a:cs typeface="Verdana" panose="020B0604030504040204" pitchFamily="34" charset="0"/>
              </a:rPr>
              <a:t>S</a:t>
            </a:r>
          </a:p>
        </p:txBody>
      </p:sp>
      <p:sp>
        <p:nvSpPr>
          <p:cNvPr id="62" name="CuadroTexto 61"/>
          <p:cNvSpPr txBox="1"/>
          <p:nvPr/>
        </p:nvSpPr>
        <p:spPr>
          <a:xfrm>
            <a:off x="6441307" y="7882007"/>
            <a:ext cx="5942800" cy="1323439"/>
          </a:xfrm>
          <a:prstGeom prst="rect">
            <a:avLst/>
          </a:prstGeom>
          <a:noFill/>
        </p:spPr>
        <p:txBody>
          <a:bodyPr wrap="square" rtlCol="0">
            <a:spAutoFit/>
          </a:bodyPr>
          <a:lstStyle/>
          <a:p>
            <a:r>
              <a:rPr lang="es-ES" sz="2000" b="1" dirty="0">
                <a:solidFill>
                  <a:srgbClr val="00669E"/>
                </a:solidFill>
                <a:latin typeface="Century Gothic" panose="020B0502020202020204" pitchFamily="34" charset="0"/>
                <a:ea typeface="Arial Unicode MS" panose="020B0604020202020204" pitchFamily="34" charset="-128"/>
                <a:cs typeface="Arial Unicode MS" panose="020B0604020202020204" pitchFamily="34" charset="-128"/>
              </a:rPr>
              <a:t>4. </a:t>
            </a:r>
            <a:r>
              <a:rPr lang="es-ES" sz="2000" dirty="0">
                <a:solidFill>
                  <a:srgbClr val="364249"/>
                </a:solidFill>
                <a:latin typeface="Century Gothic" panose="020B0502020202020204" pitchFamily="34" charset="0"/>
                <a:ea typeface="Arial Unicode MS" panose="020B0604020202020204" pitchFamily="34" charset="-128"/>
                <a:cs typeface="Arial Unicode MS" panose="020B0604020202020204" pitchFamily="34" charset="-128"/>
              </a:rPr>
              <a:t>ENVÍO </a:t>
            </a:r>
            <a:r>
              <a:rPr lang="es-ES" sz="2000" b="1" dirty="0">
                <a:solidFill>
                  <a:srgbClr val="364249"/>
                </a:solidFill>
                <a:latin typeface="Century Gothic" panose="020B0502020202020204" pitchFamily="34" charset="0"/>
                <a:ea typeface="Arial Unicode MS" panose="020B0604020202020204" pitchFamily="34" charset="-128"/>
                <a:cs typeface="Arial Unicode MS" panose="020B0604020202020204" pitchFamily="34" charset="-128"/>
              </a:rPr>
              <a:t>COMUNICACIONES </a:t>
            </a:r>
            <a:r>
              <a:rPr lang="es-ES" sz="2000" dirty="0">
                <a:solidFill>
                  <a:srgbClr val="364249"/>
                </a:solidFill>
                <a:latin typeface="Century Gothic" panose="020B0502020202020204" pitchFamily="34" charset="0"/>
                <a:ea typeface="Arial Unicode MS" panose="020B0604020202020204" pitchFamily="34" charset="-128"/>
                <a:cs typeface="Arial Unicode MS" panose="020B0604020202020204" pitchFamily="34" charset="-128"/>
              </a:rPr>
              <a:t>POR:</a:t>
            </a:r>
          </a:p>
          <a:p>
            <a:pPr marL="342900" indent="-342900">
              <a:buFontTx/>
              <a:buChar char="-"/>
            </a:pPr>
            <a:r>
              <a:rPr lang="es-ES" sz="2000" dirty="0">
                <a:solidFill>
                  <a:srgbClr val="364249"/>
                </a:solidFill>
                <a:latin typeface="Century Gothic" panose="020B0502020202020204" pitchFamily="34" charset="0"/>
                <a:ea typeface="Arial Unicode MS" panose="020B0604020202020204" pitchFamily="34" charset="-128"/>
                <a:cs typeface="Arial Unicode MS" panose="020B0604020202020204" pitchFamily="34" charset="-128"/>
              </a:rPr>
              <a:t>MAILS;</a:t>
            </a:r>
          </a:p>
          <a:p>
            <a:pPr marL="171450" indent="-171450">
              <a:buFontTx/>
              <a:buChar char="-"/>
            </a:pPr>
            <a:r>
              <a:rPr lang="es-ES" sz="2000" dirty="0">
                <a:solidFill>
                  <a:srgbClr val="364249"/>
                </a:solidFill>
                <a:latin typeface="Century Gothic" panose="020B0502020202020204" pitchFamily="34" charset="0"/>
                <a:ea typeface="Arial Unicode MS" panose="020B0604020202020204" pitchFamily="34" charset="-128"/>
                <a:cs typeface="Arial Unicode MS" panose="020B0604020202020204" pitchFamily="34" charset="-128"/>
              </a:rPr>
              <a:t>SMS</a:t>
            </a:r>
          </a:p>
          <a:p>
            <a:pPr marL="171450" indent="-171450">
              <a:buFontTx/>
              <a:buChar char="-"/>
            </a:pPr>
            <a:r>
              <a:rPr lang="es-ES" sz="2000" dirty="0">
                <a:solidFill>
                  <a:srgbClr val="364249"/>
                </a:solidFill>
                <a:latin typeface="Century Gothic" panose="020B0502020202020204" pitchFamily="34" charset="0"/>
                <a:ea typeface="Arial Unicode MS" panose="020B0604020202020204" pitchFamily="34" charset="-128"/>
                <a:cs typeface="Arial Unicode MS" panose="020B0604020202020204" pitchFamily="34" charset="-128"/>
              </a:rPr>
              <a:t>WHATSAPP</a:t>
            </a:r>
            <a:endParaRPr lang="es-ES" sz="1100" dirty="0">
              <a:solidFill>
                <a:srgbClr val="364249"/>
              </a:solidFill>
              <a:latin typeface="Century Gothic" panose="020B0502020202020204" pitchFamily="34" charset="0"/>
              <a:ea typeface="Arial Unicode MS" panose="020B0604020202020204" pitchFamily="34" charset="-128"/>
              <a:cs typeface="Arial Unicode MS" panose="020B0604020202020204" pitchFamily="34" charset="-128"/>
            </a:endParaRPr>
          </a:p>
        </p:txBody>
      </p:sp>
      <p:pic>
        <p:nvPicPr>
          <p:cNvPr id="63" name="Imagen 62"/>
          <p:cNvPicPr>
            <a:picLocks noChangeAspect="1"/>
          </p:cNvPicPr>
          <p:nvPr/>
        </p:nvPicPr>
        <p:blipFill>
          <a:blip r:embed="rId4">
            <a:extLst>
              <a:ext uri="{BEBA8EAE-BF5A-486C-A8C5-ECC9F3942E4B}">
                <a14:imgProps xmlns:a14="http://schemas.microsoft.com/office/drawing/2010/main">
                  <a14:imgLayer r:embed="rId5">
                    <a14:imgEffect>
                      <a14:colorTemperature colorTemp="7200"/>
                    </a14:imgEffect>
                  </a14:imgLayer>
                </a14:imgProps>
              </a:ext>
              <a:ext uri="{28A0092B-C50C-407E-A947-70E740481C1C}">
                <a14:useLocalDpi xmlns:a14="http://schemas.microsoft.com/office/drawing/2010/main" val="0"/>
              </a:ext>
            </a:extLst>
          </a:blip>
          <a:stretch>
            <a:fillRect/>
          </a:stretch>
        </p:blipFill>
        <p:spPr>
          <a:xfrm rot="1440000">
            <a:off x="5019119" y="4188942"/>
            <a:ext cx="2634432" cy="2634432"/>
          </a:xfrm>
          <a:prstGeom prst="rect">
            <a:avLst/>
          </a:prstGeom>
          <a:effectLst>
            <a:outerShdw blurRad="50800" dist="38100" dir="2700000" algn="tl" rotWithShape="0">
              <a:prstClr val="black">
                <a:alpha val="40000"/>
              </a:prstClr>
            </a:outerShdw>
          </a:effectLst>
        </p:spPr>
      </p:pic>
      <p:pic>
        <p:nvPicPr>
          <p:cNvPr id="64" name="pasted-image.pdf"/>
          <p:cNvPicPr>
            <a:picLocks noChangeAspect="1"/>
          </p:cNvPicPr>
          <p:nvPr/>
        </p:nvPicPr>
        <p:blipFill>
          <a:blip r:embed="rId6">
            <a:duotone>
              <a:prstClr val="black"/>
              <a:srgbClr val="DCDCDC">
                <a:alpha val="69804"/>
                <a:tint val="45000"/>
                <a:satMod val="400000"/>
              </a:srgbClr>
            </a:duotone>
            <a:extLst/>
          </a:blip>
          <a:stretch>
            <a:fillRect/>
          </a:stretch>
        </p:blipFill>
        <p:spPr>
          <a:xfrm>
            <a:off x="5750843" y="5246380"/>
            <a:ext cx="1504250" cy="524266"/>
          </a:xfrm>
          <a:prstGeom prst="rect">
            <a:avLst/>
          </a:prstGeom>
          <a:ln w="12700">
            <a:miter lim="400000"/>
          </a:ln>
        </p:spPr>
      </p:pic>
      <p:sp>
        <p:nvSpPr>
          <p:cNvPr id="65" name="CuadroTexto 64"/>
          <p:cNvSpPr txBox="1"/>
          <p:nvPr/>
        </p:nvSpPr>
        <p:spPr>
          <a:xfrm>
            <a:off x="10642967" y="1430587"/>
            <a:ext cx="2319009" cy="461665"/>
          </a:xfrm>
          <a:prstGeom prst="rect">
            <a:avLst/>
          </a:prstGeom>
          <a:noFill/>
        </p:spPr>
        <p:txBody>
          <a:bodyPr wrap="square" rtlCol="0">
            <a:spAutoFit/>
          </a:bodyPr>
          <a:lstStyle/>
          <a:p>
            <a:r>
              <a:rPr lang="es-ES" sz="2400" b="1" dirty="0">
                <a:solidFill>
                  <a:srgbClr val="00669E"/>
                </a:solidFill>
                <a:latin typeface="Century Gothic" panose="020B0502020202020204" pitchFamily="34" charset="0"/>
                <a:ea typeface="MS UI Gothic" panose="020B0600070205080204" pitchFamily="34" charset="-128"/>
                <a:cs typeface="Verdana" panose="020B0604030504040204" pitchFamily="34" charset="0"/>
              </a:rPr>
              <a:t>1ª Fase</a:t>
            </a:r>
          </a:p>
        </p:txBody>
      </p:sp>
      <p:cxnSp>
        <p:nvCxnSpPr>
          <p:cNvPr id="66" name="Conector recto 65"/>
          <p:cNvCxnSpPr>
            <a:cxnSpLocks/>
          </p:cNvCxnSpPr>
          <p:nvPr/>
        </p:nvCxnSpPr>
        <p:spPr>
          <a:xfrm>
            <a:off x="6492199" y="2001660"/>
            <a:ext cx="0" cy="2223121"/>
          </a:xfrm>
          <a:prstGeom prst="line">
            <a:avLst/>
          </a:prstGeom>
          <a:ln w="19050">
            <a:solidFill>
              <a:srgbClr val="79AFD9"/>
            </a:solidFill>
            <a:prstDash val="sysDash"/>
          </a:ln>
        </p:spPr>
        <p:style>
          <a:lnRef idx="1">
            <a:schemeClr val="accent1"/>
          </a:lnRef>
          <a:fillRef idx="0">
            <a:schemeClr val="accent1"/>
          </a:fillRef>
          <a:effectRef idx="0">
            <a:schemeClr val="accent1"/>
          </a:effectRef>
          <a:fontRef idx="minor">
            <a:schemeClr val="tx1"/>
          </a:fontRef>
        </p:style>
      </p:cxnSp>
      <p:pic>
        <p:nvPicPr>
          <p:cNvPr id="67" name="Imagen 66"/>
          <p:cNvPicPr>
            <a:picLocks noChangeAspect="1"/>
          </p:cNvPicPr>
          <p:nvPr/>
        </p:nvPicPr>
        <p:blipFill>
          <a:blip r:embed="rId7"/>
          <a:stretch>
            <a:fillRect/>
          </a:stretch>
        </p:blipFill>
        <p:spPr>
          <a:xfrm>
            <a:off x="7819033" y="4526574"/>
            <a:ext cx="742441" cy="742441"/>
          </a:xfrm>
          <a:prstGeom prst="rect">
            <a:avLst/>
          </a:prstGeom>
        </p:spPr>
      </p:pic>
      <p:sp>
        <p:nvSpPr>
          <p:cNvPr id="68" name="CuadroTexto 67"/>
          <p:cNvSpPr txBox="1"/>
          <p:nvPr/>
        </p:nvSpPr>
        <p:spPr>
          <a:xfrm>
            <a:off x="8885669" y="4297732"/>
            <a:ext cx="3169031" cy="400110"/>
          </a:xfrm>
          <a:prstGeom prst="rect">
            <a:avLst/>
          </a:prstGeom>
          <a:noFill/>
        </p:spPr>
        <p:txBody>
          <a:bodyPr wrap="square" rtlCol="0">
            <a:spAutoFit/>
          </a:bodyPr>
          <a:lstStyle/>
          <a:p>
            <a:r>
              <a:rPr lang="es-ES" sz="2000" b="1" dirty="0">
                <a:solidFill>
                  <a:srgbClr val="00669E"/>
                </a:solidFill>
                <a:latin typeface="Century Gothic" panose="020B0502020202020204" pitchFamily="34" charset="0"/>
                <a:ea typeface="Arial Unicode MS" panose="020B0604020202020204" pitchFamily="34" charset="-128"/>
                <a:cs typeface="Arial Unicode MS" panose="020B0604020202020204" pitchFamily="34" charset="-128"/>
              </a:rPr>
              <a:t>2. </a:t>
            </a:r>
            <a:r>
              <a:rPr lang="es-ES" sz="2000" b="1" dirty="0">
                <a:solidFill>
                  <a:srgbClr val="364249"/>
                </a:solidFill>
                <a:latin typeface="Century Gothic" panose="020B0502020202020204" pitchFamily="34" charset="0"/>
                <a:ea typeface="Arial Unicode MS" panose="020B0604020202020204" pitchFamily="34" charset="-128"/>
                <a:cs typeface="Arial Unicode MS" panose="020B0604020202020204" pitchFamily="34" charset="-128"/>
              </a:rPr>
              <a:t>RECLAMA </a:t>
            </a:r>
            <a:r>
              <a:rPr lang="es-ES" sz="2000" dirty="0">
                <a:solidFill>
                  <a:srgbClr val="364249"/>
                </a:solidFill>
                <a:latin typeface="Century Gothic" panose="020B0502020202020204" pitchFamily="34" charset="0"/>
                <a:ea typeface="Arial Unicode MS" panose="020B0604020202020204" pitchFamily="34" charset="-128"/>
                <a:cs typeface="Arial Unicode MS" panose="020B0604020202020204" pitchFamily="34" charset="-128"/>
              </a:rPr>
              <a:t>TU IMPAGO</a:t>
            </a:r>
          </a:p>
        </p:txBody>
      </p:sp>
      <p:pic>
        <p:nvPicPr>
          <p:cNvPr id="69" name="Imagen 68"/>
          <p:cNvPicPr>
            <a:picLocks noChangeAspect="1"/>
          </p:cNvPicPr>
          <p:nvPr/>
        </p:nvPicPr>
        <p:blipFill>
          <a:blip r:embed="rId8"/>
          <a:stretch>
            <a:fillRect/>
          </a:stretch>
        </p:blipFill>
        <p:spPr>
          <a:xfrm>
            <a:off x="7754195" y="5766650"/>
            <a:ext cx="840461" cy="840461"/>
          </a:xfrm>
          <a:prstGeom prst="rect">
            <a:avLst/>
          </a:prstGeom>
        </p:spPr>
      </p:pic>
      <p:pic>
        <p:nvPicPr>
          <p:cNvPr id="73" name="Imagen 72"/>
          <p:cNvPicPr>
            <a:picLocks noChangeAspect="1"/>
          </p:cNvPicPr>
          <p:nvPr/>
        </p:nvPicPr>
        <p:blipFill>
          <a:blip r:embed="rId9"/>
          <a:stretch>
            <a:fillRect/>
          </a:stretch>
        </p:blipFill>
        <p:spPr>
          <a:xfrm>
            <a:off x="6705614" y="6727790"/>
            <a:ext cx="864264" cy="864264"/>
          </a:xfrm>
          <a:prstGeom prst="rect">
            <a:avLst/>
          </a:prstGeom>
        </p:spPr>
      </p:pic>
      <p:pic>
        <p:nvPicPr>
          <p:cNvPr id="78" name="Imagen 77"/>
          <p:cNvPicPr>
            <a:picLocks noChangeAspect="1"/>
          </p:cNvPicPr>
          <p:nvPr/>
        </p:nvPicPr>
        <p:blipFill>
          <a:blip r:embed="rId10"/>
          <a:stretch>
            <a:fillRect/>
          </a:stretch>
        </p:blipFill>
        <p:spPr>
          <a:xfrm>
            <a:off x="5391206" y="6825633"/>
            <a:ext cx="723096" cy="723096"/>
          </a:xfrm>
          <a:prstGeom prst="rect">
            <a:avLst/>
          </a:prstGeom>
        </p:spPr>
      </p:pic>
      <p:pic>
        <p:nvPicPr>
          <p:cNvPr id="79" name="Imagen 78"/>
          <p:cNvPicPr>
            <a:picLocks noChangeAspect="1"/>
          </p:cNvPicPr>
          <p:nvPr/>
        </p:nvPicPr>
        <p:blipFill>
          <a:blip r:embed="rId11"/>
          <a:stretch>
            <a:fillRect/>
          </a:stretch>
        </p:blipFill>
        <p:spPr>
          <a:xfrm>
            <a:off x="4495860" y="5912849"/>
            <a:ext cx="754527" cy="754527"/>
          </a:xfrm>
          <a:prstGeom prst="rect">
            <a:avLst/>
          </a:prstGeom>
        </p:spPr>
      </p:pic>
      <p:pic>
        <p:nvPicPr>
          <p:cNvPr id="82" name="Imagen 81"/>
          <p:cNvPicPr>
            <a:picLocks noChangeAspect="1"/>
          </p:cNvPicPr>
          <p:nvPr/>
        </p:nvPicPr>
        <p:blipFill>
          <a:blip r:embed="rId12"/>
          <a:stretch>
            <a:fillRect/>
          </a:stretch>
        </p:blipFill>
        <p:spPr>
          <a:xfrm>
            <a:off x="4264395" y="4433418"/>
            <a:ext cx="883482" cy="883482"/>
          </a:xfrm>
          <a:prstGeom prst="rect">
            <a:avLst/>
          </a:prstGeom>
        </p:spPr>
      </p:pic>
      <p:pic>
        <p:nvPicPr>
          <p:cNvPr id="83" name="Imagen 82"/>
          <p:cNvPicPr>
            <a:picLocks noChangeAspect="1"/>
          </p:cNvPicPr>
          <p:nvPr/>
        </p:nvPicPr>
        <p:blipFill>
          <a:blip r:embed="rId13"/>
          <a:stretch>
            <a:fillRect/>
          </a:stretch>
        </p:blipFill>
        <p:spPr>
          <a:xfrm>
            <a:off x="5436210" y="3497057"/>
            <a:ext cx="727724" cy="727724"/>
          </a:xfrm>
          <a:prstGeom prst="rect">
            <a:avLst/>
          </a:prstGeom>
        </p:spPr>
      </p:pic>
      <p:sp>
        <p:nvSpPr>
          <p:cNvPr id="84" name="CuadroTexto 83"/>
          <p:cNvSpPr txBox="1"/>
          <p:nvPr/>
        </p:nvSpPr>
        <p:spPr>
          <a:xfrm>
            <a:off x="8926466" y="6211754"/>
            <a:ext cx="2853106" cy="400110"/>
          </a:xfrm>
          <a:prstGeom prst="rect">
            <a:avLst/>
          </a:prstGeom>
          <a:noFill/>
        </p:spPr>
        <p:txBody>
          <a:bodyPr wrap="square" rtlCol="0">
            <a:spAutoFit/>
          </a:bodyPr>
          <a:lstStyle/>
          <a:p>
            <a:r>
              <a:rPr lang="es-ES" sz="2000" b="1" dirty="0">
                <a:solidFill>
                  <a:srgbClr val="00669E"/>
                </a:solidFill>
                <a:latin typeface="Century Gothic" panose="020B0502020202020204" pitchFamily="34" charset="0"/>
                <a:ea typeface="Arial Unicode MS" panose="020B0604020202020204" pitchFamily="34" charset="-128"/>
                <a:cs typeface="Arial Unicode MS" panose="020B0604020202020204" pitchFamily="34" charset="-128"/>
              </a:rPr>
              <a:t>3. </a:t>
            </a:r>
            <a:r>
              <a:rPr lang="es-ES" sz="2000" b="1" dirty="0">
                <a:solidFill>
                  <a:srgbClr val="37434A"/>
                </a:solidFill>
                <a:latin typeface="Century Gothic" panose="020B0502020202020204" pitchFamily="34" charset="0"/>
                <a:ea typeface="Arial Unicode MS" panose="020B0604020202020204" pitchFamily="34" charset="-128"/>
                <a:cs typeface="Arial Unicode MS" panose="020B0604020202020204" pitchFamily="34" charset="-128"/>
              </a:rPr>
              <a:t>VERIFICACIÓN </a:t>
            </a:r>
            <a:r>
              <a:rPr lang="es-ES" sz="2000" dirty="0">
                <a:solidFill>
                  <a:srgbClr val="37434A"/>
                </a:solidFill>
                <a:latin typeface="Century Gothic" panose="020B0502020202020204" pitchFamily="34" charset="0"/>
                <a:ea typeface="Arial Unicode MS" panose="020B0604020202020204" pitchFamily="34" charset="-128"/>
                <a:cs typeface="Arial Unicode MS" panose="020B0604020202020204" pitchFamily="34" charset="-128"/>
              </a:rPr>
              <a:t>DE LA DEUDA</a:t>
            </a:r>
          </a:p>
        </p:txBody>
      </p:sp>
      <p:sp>
        <p:nvSpPr>
          <p:cNvPr id="85" name="CuadroTexto 84"/>
          <p:cNvSpPr txBox="1"/>
          <p:nvPr/>
        </p:nvSpPr>
        <p:spPr>
          <a:xfrm>
            <a:off x="505297" y="1433356"/>
            <a:ext cx="1473532" cy="461665"/>
          </a:xfrm>
          <a:prstGeom prst="rect">
            <a:avLst/>
          </a:prstGeom>
          <a:noFill/>
        </p:spPr>
        <p:txBody>
          <a:bodyPr wrap="square" rtlCol="0">
            <a:spAutoFit/>
          </a:bodyPr>
          <a:lstStyle/>
          <a:p>
            <a:r>
              <a:rPr lang="es-ES" sz="2400" b="1" dirty="0">
                <a:solidFill>
                  <a:srgbClr val="75B0DD"/>
                </a:solidFill>
                <a:latin typeface="Century Gothic" panose="020B0502020202020204" pitchFamily="34" charset="0"/>
                <a:ea typeface="MS UI Gothic" panose="020B0600070205080204" pitchFamily="34" charset="-128"/>
                <a:cs typeface="Verdana" panose="020B0604030504040204" pitchFamily="34" charset="0"/>
              </a:rPr>
              <a:t>2ª Fase</a:t>
            </a:r>
            <a:endParaRPr lang="es-ES" sz="2400" b="1" dirty="0">
              <a:solidFill>
                <a:schemeClr val="tx1">
                  <a:lumMod val="65000"/>
                  <a:lumOff val="35000"/>
                </a:schemeClr>
              </a:solidFill>
              <a:latin typeface="Century Gothic" panose="020B0502020202020204" pitchFamily="34" charset="0"/>
              <a:ea typeface="MS UI Gothic" panose="020B0600070205080204" pitchFamily="34" charset="-128"/>
              <a:cs typeface="Verdana" panose="020B0604030504040204" pitchFamily="34" charset="0"/>
            </a:endParaRPr>
          </a:p>
        </p:txBody>
      </p:sp>
      <p:sp>
        <p:nvSpPr>
          <p:cNvPr id="86" name="CuadroTexto 85"/>
          <p:cNvSpPr txBox="1"/>
          <p:nvPr/>
        </p:nvSpPr>
        <p:spPr>
          <a:xfrm>
            <a:off x="1461398" y="2537808"/>
            <a:ext cx="3796869" cy="1323439"/>
          </a:xfrm>
          <a:prstGeom prst="rect">
            <a:avLst/>
          </a:prstGeom>
          <a:noFill/>
        </p:spPr>
        <p:txBody>
          <a:bodyPr wrap="square" rtlCol="0">
            <a:spAutoFit/>
          </a:bodyPr>
          <a:lstStyle/>
          <a:p>
            <a:pPr algn="just"/>
            <a:r>
              <a:rPr lang="es-ES" sz="2000" b="1" dirty="0">
                <a:solidFill>
                  <a:srgbClr val="00669E"/>
                </a:solidFill>
                <a:latin typeface="Century Gothic" panose="020B0502020202020204" pitchFamily="34" charset="0"/>
                <a:ea typeface="Arial Unicode MS" panose="020B0604020202020204" pitchFamily="34" charset="-128"/>
              </a:rPr>
              <a:t>8</a:t>
            </a:r>
            <a:r>
              <a:rPr lang="es-ES" sz="2000" b="1" dirty="0">
                <a:solidFill>
                  <a:srgbClr val="75B0DD"/>
                </a:solidFill>
                <a:latin typeface="Century Gothic" panose="020B0502020202020204" pitchFamily="34" charset="0"/>
                <a:ea typeface="Arial Unicode MS" panose="020B0604020202020204" pitchFamily="34" charset="-128"/>
                <a:cs typeface="Arial Unicode MS" panose="020B0604020202020204" pitchFamily="34" charset="-128"/>
              </a:rPr>
              <a:t>. </a:t>
            </a:r>
            <a:r>
              <a:rPr lang="es-ES" sz="2000" b="1" dirty="0">
                <a:solidFill>
                  <a:srgbClr val="364249"/>
                </a:solidFill>
                <a:latin typeface="Century Gothic" panose="020B0502020202020204" pitchFamily="34" charset="0"/>
                <a:ea typeface="Arial Unicode MS" panose="020B0604020202020204" pitchFamily="34" charset="-128"/>
                <a:cs typeface="Arial Unicode MS" panose="020B0604020202020204" pitchFamily="34" charset="-128"/>
              </a:rPr>
              <a:t>DIFUSIÓN</a:t>
            </a:r>
            <a:r>
              <a:rPr lang="es-ES" sz="2000" dirty="0">
                <a:solidFill>
                  <a:srgbClr val="364249"/>
                </a:solidFill>
                <a:latin typeface="Century Gothic" panose="020B0502020202020204" pitchFamily="34" charset="0"/>
                <a:ea typeface="Arial Unicode MS" panose="020B0604020202020204" pitchFamily="34" charset="-128"/>
                <a:cs typeface="Arial Unicode MS" panose="020B0604020202020204" pitchFamily="34" charset="-128"/>
              </a:rPr>
              <a:t> DE LA INFORMACIÓN AL SISTEMA FINANCIERO Y EMPRESARIAL A TRAVÉS DE</a:t>
            </a:r>
            <a:endParaRPr lang="es-ES" sz="2000" b="1" dirty="0">
              <a:solidFill>
                <a:srgbClr val="364249"/>
              </a:solidFill>
              <a:latin typeface="Century Gothic" panose="020B0502020202020204" pitchFamily="34" charset="0"/>
              <a:ea typeface="Arial Unicode MS" panose="020B0604020202020204" pitchFamily="34" charset="-128"/>
              <a:cs typeface="Arial Unicode MS" panose="020B0604020202020204" pitchFamily="34" charset="-128"/>
            </a:endParaRPr>
          </a:p>
        </p:txBody>
      </p:sp>
      <p:sp>
        <p:nvSpPr>
          <p:cNvPr id="87" name="CuadroTexto 86"/>
          <p:cNvSpPr txBox="1"/>
          <p:nvPr/>
        </p:nvSpPr>
        <p:spPr>
          <a:xfrm>
            <a:off x="1036998" y="4476218"/>
            <a:ext cx="2990340" cy="707886"/>
          </a:xfrm>
          <a:prstGeom prst="rect">
            <a:avLst/>
          </a:prstGeom>
          <a:noFill/>
        </p:spPr>
        <p:txBody>
          <a:bodyPr wrap="square" rtlCol="0">
            <a:spAutoFit/>
          </a:bodyPr>
          <a:lstStyle/>
          <a:p>
            <a:r>
              <a:rPr lang="es-ES" sz="2000" b="1" dirty="0">
                <a:solidFill>
                  <a:srgbClr val="00669E"/>
                </a:solidFill>
                <a:latin typeface="Century Gothic" panose="020B0502020202020204" pitchFamily="34" charset="0"/>
                <a:ea typeface="Arial Unicode MS" panose="020B0604020202020204" pitchFamily="34" charset="-128"/>
              </a:rPr>
              <a:t>7</a:t>
            </a:r>
            <a:r>
              <a:rPr lang="es-ES" sz="2000" b="1" dirty="0">
                <a:solidFill>
                  <a:srgbClr val="75B0DD"/>
                </a:solidFill>
                <a:latin typeface="Century Gothic" panose="020B0502020202020204" pitchFamily="34" charset="0"/>
                <a:ea typeface="Arial Unicode MS" panose="020B0604020202020204" pitchFamily="34" charset="-128"/>
                <a:cs typeface="Arial Unicode MS" panose="020B0604020202020204" pitchFamily="34" charset="-128"/>
              </a:rPr>
              <a:t>.</a:t>
            </a:r>
            <a:r>
              <a:rPr lang="es-ES" sz="2000" b="1" dirty="0">
                <a:solidFill>
                  <a:srgbClr val="364249"/>
                </a:solidFill>
                <a:latin typeface="Century Gothic" panose="020B0502020202020204" pitchFamily="34" charset="0"/>
                <a:ea typeface="Arial Unicode MS" panose="020B0604020202020204" pitchFamily="34" charset="-128"/>
                <a:cs typeface="Arial Unicode MS" panose="020B0604020202020204" pitchFamily="34" charset="-128"/>
              </a:rPr>
              <a:t> NOTIFICACIÓN </a:t>
            </a:r>
            <a:r>
              <a:rPr lang="es-ES" sz="2000" dirty="0">
                <a:solidFill>
                  <a:srgbClr val="364249"/>
                </a:solidFill>
                <a:latin typeface="Century Gothic" panose="020B0502020202020204" pitchFamily="34" charset="0"/>
                <a:ea typeface="Arial Unicode MS" panose="020B0604020202020204" pitchFamily="34" charset="-128"/>
                <a:cs typeface="Arial Unicode MS" panose="020B0604020202020204" pitchFamily="34" charset="-128"/>
              </a:rPr>
              <a:t>DE INCLUSIÓN</a:t>
            </a:r>
          </a:p>
        </p:txBody>
      </p:sp>
      <p:sp>
        <p:nvSpPr>
          <p:cNvPr id="89" name="Rectángulo 88"/>
          <p:cNvSpPr/>
          <p:nvPr/>
        </p:nvSpPr>
        <p:spPr>
          <a:xfrm>
            <a:off x="875323" y="6211754"/>
            <a:ext cx="3447186" cy="1015663"/>
          </a:xfrm>
          <a:prstGeom prst="rect">
            <a:avLst/>
          </a:prstGeom>
        </p:spPr>
        <p:txBody>
          <a:bodyPr wrap="square">
            <a:spAutoFit/>
          </a:bodyPr>
          <a:lstStyle/>
          <a:p>
            <a:r>
              <a:rPr lang="es-ES" sz="2000" b="1" dirty="0">
                <a:solidFill>
                  <a:srgbClr val="00669E"/>
                </a:solidFill>
                <a:latin typeface="Century Gothic" panose="020B0502020202020204" pitchFamily="34" charset="0"/>
                <a:ea typeface="Arial Unicode MS" panose="020B0604020202020204" pitchFamily="34" charset="-128"/>
              </a:rPr>
              <a:t>6</a:t>
            </a:r>
            <a:r>
              <a:rPr lang="es-ES" sz="2000" b="1" dirty="0">
                <a:solidFill>
                  <a:srgbClr val="75B0DD"/>
                </a:solidFill>
                <a:latin typeface="Century Gothic" panose="020B0502020202020204" pitchFamily="34" charset="0"/>
                <a:ea typeface="Arial Unicode MS" panose="020B0604020202020204" pitchFamily="34" charset="-128"/>
                <a:cs typeface="Arial Unicode MS" panose="020B0604020202020204" pitchFamily="34" charset="-128"/>
              </a:rPr>
              <a:t>.</a:t>
            </a:r>
            <a:r>
              <a:rPr lang="es-ES" sz="2000" b="1" dirty="0">
                <a:solidFill>
                  <a:srgbClr val="364249"/>
                </a:solidFill>
                <a:latin typeface="Century Gothic" panose="020B0502020202020204" pitchFamily="34" charset="0"/>
                <a:ea typeface="Arial Unicode MS" panose="020B0604020202020204" pitchFamily="34" charset="-128"/>
                <a:cs typeface="Arial Unicode MS" panose="020B0604020202020204" pitchFamily="34" charset="-128"/>
              </a:rPr>
              <a:t> INCLUSIÓN </a:t>
            </a:r>
            <a:r>
              <a:rPr lang="es-ES" sz="2000" dirty="0">
                <a:solidFill>
                  <a:srgbClr val="364249"/>
                </a:solidFill>
                <a:latin typeface="Century Gothic" panose="020B0502020202020204" pitchFamily="34" charset="0"/>
                <a:ea typeface="Arial Unicode MS" panose="020B0604020202020204" pitchFamily="34" charset="-128"/>
                <a:cs typeface="Arial Unicode MS" panose="020B0604020202020204" pitchFamily="34" charset="-128"/>
              </a:rPr>
              <a:t>EN EL FICHERO DE MOROSIDAD</a:t>
            </a:r>
          </a:p>
          <a:p>
            <a:r>
              <a:rPr lang="es-ES" sz="2000" dirty="0">
                <a:solidFill>
                  <a:srgbClr val="364249"/>
                </a:solidFill>
                <a:latin typeface="Century Gothic" panose="020B0502020202020204" pitchFamily="34" charset="0"/>
                <a:ea typeface="Arial Unicode MS" panose="020B0604020202020204" pitchFamily="34" charset="-128"/>
                <a:cs typeface="Arial Unicode MS" panose="020B0604020202020204" pitchFamily="34" charset="-128"/>
              </a:rPr>
              <a:t>ICIRED</a:t>
            </a:r>
          </a:p>
        </p:txBody>
      </p:sp>
      <p:sp>
        <p:nvSpPr>
          <p:cNvPr id="30" name="CuadroTexto 29">
            <a:extLst>
              <a:ext uri="{FF2B5EF4-FFF2-40B4-BE49-F238E27FC236}">
                <a16:creationId xmlns:a16="http://schemas.microsoft.com/office/drawing/2014/main" id="{DA5DAF3C-B766-49DC-A7F9-BE7D0737718F}"/>
              </a:ext>
            </a:extLst>
          </p:cNvPr>
          <p:cNvSpPr txBox="1"/>
          <p:nvPr/>
        </p:nvSpPr>
        <p:spPr>
          <a:xfrm>
            <a:off x="707257" y="7977257"/>
            <a:ext cx="5942800" cy="400110"/>
          </a:xfrm>
          <a:prstGeom prst="rect">
            <a:avLst/>
          </a:prstGeom>
          <a:noFill/>
        </p:spPr>
        <p:txBody>
          <a:bodyPr wrap="square" rtlCol="0">
            <a:spAutoFit/>
          </a:bodyPr>
          <a:lstStyle/>
          <a:p>
            <a:r>
              <a:rPr lang="es-ES" sz="2000" b="1" dirty="0">
                <a:solidFill>
                  <a:srgbClr val="00669E"/>
                </a:solidFill>
                <a:latin typeface="Century Gothic" panose="020B0502020202020204" pitchFamily="34" charset="0"/>
                <a:ea typeface="Arial Unicode MS" panose="020B0604020202020204" pitchFamily="34" charset="-128"/>
                <a:cs typeface="Arial Unicode MS" panose="020B0604020202020204" pitchFamily="34" charset="-128"/>
              </a:rPr>
              <a:t>5</a:t>
            </a:r>
            <a:r>
              <a:rPr lang="es-ES" sz="2000" b="1">
                <a:solidFill>
                  <a:srgbClr val="00669E"/>
                </a:solidFill>
                <a:latin typeface="Century Gothic" panose="020B0502020202020204" pitchFamily="34" charset="0"/>
                <a:ea typeface="Arial Unicode MS" panose="020B0604020202020204" pitchFamily="34" charset="-128"/>
                <a:cs typeface="Arial Unicode MS" panose="020B0604020202020204" pitchFamily="34" charset="-128"/>
              </a:rPr>
              <a:t>. </a:t>
            </a:r>
            <a:r>
              <a:rPr lang="es-ES" sz="2000" dirty="0">
                <a:solidFill>
                  <a:srgbClr val="364249"/>
                </a:solidFill>
                <a:latin typeface="Century Gothic" panose="020B0502020202020204" pitchFamily="34" charset="0"/>
                <a:ea typeface="Arial Unicode MS" panose="020B0604020202020204" pitchFamily="34" charset="-128"/>
                <a:cs typeface="Arial Unicode MS" panose="020B0604020202020204" pitchFamily="34" charset="-128"/>
              </a:rPr>
              <a:t>ENVÍO </a:t>
            </a:r>
            <a:r>
              <a:rPr lang="es-ES" sz="2000" b="1" dirty="0">
                <a:solidFill>
                  <a:srgbClr val="364249"/>
                </a:solidFill>
                <a:latin typeface="Century Gothic" panose="020B0502020202020204" pitchFamily="34" charset="0"/>
                <a:ea typeface="Arial Unicode MS" panose="020B0604020202020204" pitchFamily="34" charset="-128"/>
                <a:cs typeface="Arial Unicode MS" panose="020B0604020202020204" pitchFamily="34" charset="-128"/>
              </a:rPr>
              <a:t>REQUERIMIENTO </a:t>
            </a:r>
            <a:r>
              <a:rPr lang="es-ES" sz="2000" dirty="0">
                <a:solidFill>
                  <a:srgbClr val="364249"/>
                </a:solidFill>
                <a:latin typeface="Century Gothic" panose="020B0502020202020204" pitchFamily="34" charset="0"/>
                <a:ea typeface="Arial Unicode MS" panose="020B0604020202020204" pitchFamily="34" charset="-128"/>
                <a:cs typeface="Arial Unicode MS" panose="020B0604020202020204" pitchFamily="34" charset="-128"/>
              </a:rPr>
              <a:t>DE PAGO</a:t>
            </a:r>
            <a:endParaRPr lang="es-ES" sz="1100" dirty="0">
              <a:solidFill>
                <a:srgbClr val="364249"/>
              </a:solidFill>
              <a:latin typeface="Century Gothic" panose="020B0502020202020204" pitchFamily="34" charset="0"/>
              <a:ea typeface="Arial Unicode MS" panose="020B0604020202020204" pitchFamily="34" charset="-128"/>
              <a:cs typeface="Arial Unicode MS" panose="020B0604020202020204" pitchFamily="34" charset="-128"/>
            </a:endParaRPr>
          </a:p>
        </p:txBody>
      </p:sp>
      <p:pic>
        <p:nvPicPr>
          <p:cNvPr id="31" name="Imagen 30">
            <a:extLst>
              <a:ext uri="{FF2B5EF4-FFF2-40B4-BE49-F238E27FC236}">
                <a16:creationId xmlns:a16="http://schemas.microsoft.com/office/drawing/2014/main" id="{09719627-868E-4A30-AD3A-91FE0ABC116C}"/>
              </a:ext>
            </a:extLst>
          </p:cNvPr>
          <p:cNvPicPr>
            <a:picLocks noChangeAspect="1"/>
          </p:cNvPicPr>
          <p:nvPr/>
        </p:nvPicPr>
        <p:blipFill>
          <a:blip r:embed="rId14"/>
          <a:stretch>
            <a:fillRect/>
          </a:stretch>
        </p:blipFill>
        <p:spPr>
          <a:xfrm>
            <a:off x="3210356" y="3425565"/>
            <a:ext cx="1354952" cy="858448"/>
          </a:xfrm>
          <a:prstGeom prst="rect">
            <a:avLst/>
          </a:prstGeom>
        </p:spPr>
      </p:pic>
      <p:pic>
        <p:nvPicPr>
          <p:cNvPr id="32" name="pasted-image.pdf">
            <a:extLst>
              <a:ext uri="{FF2B5EF4-FFF2-40B4-BE49-F238E27FC236}">
                <a16:creationId xmlns:a16="http://schemas.microsoft.com/office/drawing/2014/main" id="{FD78452B-FFBC-45AB-9EC4-CF3AAF56C13A}"/>
              </a:ext>
            </a:extLst>
          </p:cNvPr>
          <p:cNvPicPr>
            <a:picLocks noChangeAspect="1"/>
          </p:cNvPicPr>
          <p:nvPr/>
        </p:nvPicPr>
        <p:blipFill>
          <a:blip r:embed="rId6" cstate="print">
            <a:extLst/>
          </a:blip>
          <a:stretch>
            <a:fillRect/>
          </a:stretch>
        </p:blipFill>
        <p:spPr>
          <a:xfrm>
            <a:off x="419167" y="294618"/>
            <a:ext cx="2087368" cy="727495"/>
          </a:xfrm>
          <a:prstGeom prst="rect">
            <a:avLst/>
          </a:prstGeom>
          <a:ln w="12700">
            <a:miter lim="400000"/>
          </a:ln>
        </p:spPr>
      </p:pic>
      <p:pic>
        <p:nvPicPr>
          <p:cNvPr id="36" name="Picture 2" descr="Resultado de imagen de everis">
            <a:extLst>
              <a:ext uri="{FF2B5EF4-FFF2-40B4-BE49-F238E27FC236}">
                <a16:creationId xmlns:a16="http://schemas.microsoft.com/office/drawing/2014/main" id="{0E70C6DA-7B55-43AA-B28F-2BDEE249697D}"/>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0640299" y="8578418"/>
            <a:ext cx="2018011" cy="1536098"/>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10" descr="Resultado de imagen de einforma">
            <a:extLst>
              <a:ext uri="{FF2B5EF4-FFF2-40B4-BE49-F238E27FC236}">
                <a16:creationId xmlns:a16="http://schemas.microsoft.com/office/drawing/2014/main" id="{DA63DC43-E075-46D7-AC50-BCC5E6CF1695}"/>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57200" y="8970155"/>
            <a:ext cx="1954213" cy="716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2305772"/>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17 CuadroTexto"/>
          <p:cNvSpPr txBox="1"/>
          <p:nvPr/>
        </p:nvSpPr>
        <p:spPr>
          <a:xfrm>
            <a:off x="7506395" y="1866352"/>
            <a:ext cx="4714641" cy="3354380"/>
          </a:xfrm>
          <a:prstGeom prst="rect">
            <a:avLst/>
          </a:prstGeom>
          <a:noFill/>
        </p:spPr>
        <p:txBody>
          <a:bodyPr wrap="square" rtlCol="0">
            <a:spAutoFit/>
          </a:bodyPr>
          <a:lstStyle/>
          <a:p>
            <a:pPr defTabSz="584170">
              <a:defRPr/>
            </a:pPr>
            <a:r>
              <a:rPr lang="es-ES" sz="9999" b="1" dirty="0">
                <a:solidFill>
                  <a:srgbClr val="14AE45"/>
                </a:solidFill>
                <a:latin typeface="Century Gothic" panose="020B0502020202020204" pitchFamily="34" charset="0"/>
              </a:rPr>
              <a:t>+ 35%</a:t>
            </a:r>
          </a:p>
          <a:p>
            <a:pPr defTabSz="584170">
              <a:defRPr/>
            </a:pPr>
            <a:r>
              <a:rPr lang="es-ES" sz="5599" b="1" dirty="0">
                <a:solidFill>
                  <a:srgbClr val="14AE45"/>
                </a:solidFill>
                <a:latin typeface="Century Gothic" panose="020B0502020202020204" pitchFamily="34" charset="0"/>
              </a:rPr>
              <a:t>de éxito en el recobro</a:t>
            </a:r>
          </a:p>
        </p:txBody>
      </p:sp>
      <p:cxnSp>
        <p:nvCxnSpPr>
          <p:cNvPr id="31" name="Conector recto 30"/>
          <p:cNvCxnSpPr>
            <a:cxnSpLocks/>
          </p:cNvCxnSpPr>
          <p:nvPr/>
        </p:nvCxnSpPr>
        <p:spPr>
          <a:xfrm>
            <a:off x="2100699" y="6379759"/>
            <a:ext cx="0" cy="1059310"/>
          </a:xfrm>
          <a:prstGeom prst="line">
            <a:avLst/>
          </a:prstGeom>
          <a:ln w="12700" cap="flat" cmpd="sng" algn="ctr">
            <a:solidFill>
              <a:schemeClr val="dk1">
                <a:alpha val="8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aphicFrame>
        <p:nvGraphicFramePr>
          <p:cNvPr id="7" name="Gráfico 6">
            <a:extLst>
              <a:ext uri="{FF2B5EF4-FFF2-40B4-BE49-F238E27FC236}">
                <a16:creationId xmlns:a16="http://schemas.microsoft.com/office/drawing/2014/main" id="{CC21240E-EBA0-4CAC-A063-9A7D113E78E9}"/>
              </a:ext>
            </a:extLst>
          </p:cNvPr>
          <p:cNvGraphicFramePr/>
          <p:nvPr>
            <p:extLst/>
          </p:nvPr>
        </p:nvGraphicFramePr>
        <p:xfrm>
          <a:off x="281238" y="2042632"/>
          <a:ext cx="5962817" cy="5572718"/>
        </p:xfrm>
        <a:graphic>
          <a:graphicData uri="http://schemas.openxmlformats.org/drawingml/2006/chart">
            <c:chart xmlns:c="http://schemas.openxmlformats.org/drawingml/2006/chart" xmlns:r="http://schemas.openxmlformats.org/officeDocument/2006/relationships" r:id="rId2"/>
          </a:graphicData>
        </a:graphic>
      </p:graphicFrame>
      <p:pic>
        <p:nvPicPr>
          <p:cNvPr id="12" name="Imagen 11">
            <a:extLst>
              <a:ext uri="{FF2B5EF4-FFF2-40B4-BE49-F238E27FC236}">
                <a16:creationId xmlns:a16="http://schemas.microsoft.com/office/drawing/2014/main" id="{FA1A920A-780E-431A-957A-44BFABD55F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0963" y="5267931"/>
            <a:ext cx="2992358" cy="2992358"/>
          </a:xfrm>
          <a:prstGeom prst="rect">
            <a:avLst/>
          </a:prstGeom>
        </p:spPr>
      </p:pic>
      <p:pic>
        <p:nvPicPr>
          <p:cNvPr id="14" name="Imagen 13">
            <a:extLst>
              <a:ext uri="{FF2B5EF4-FFF2-40B4-BE49-F238E27FC236}">
                <a16:creationId xmlns:a16="http://schemas.microsoft.com/office/drawing/2014/main" id="{14AA7045-BFA7-4287-930B-3E664E7A5F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36042" y="5950663"/>
            <a:ext cx="2500213" cy="2500213"/>
          </a:xfrm>
          <a:prstGeom prst="rect">
            <a:avLst/>
          </a:prstGeom>
        </p:spPr>
      </p:pic>
      <p:sp>
        <p:nvSpPr>
          <p:cNvPr id="17" name="Shape 130">
            <a:extLst>
              <a:ext uri="{FF2B5EF4-FFF2-40B4-BE49-F238E27FC236}">
                <a16:creationId xmlns:a16="http://schemas.microsoft.com/office/drawing/2014/main" id="{A0497A28-8730-4991-8279-40A5850F987C}"/>
              </a:ext>
            </a:extLst>
          </p:cNvPr>
          <p:cNvSpPr/>
          <p:nvPr/>
        </p:nvSpPr>
        <p:spPr>
          <a:xfrm>
            <a:off x="5629390" y="390494"/>
            <a:ext cx="6781815" cy="726832"/>
          </a:xfrm>
          <a:prstGeom prst="rect">
            <a:avLst/>
          </a:prstGeom>
          <a:solidFill>
            <a:srgbClr val="75B0DD"/>
          </a:solidFill>
          <a:ln w="12700">
            <a:noFill/>
            <a:miter lim="400000"/>
          </a:ln>
          <a:effectLst>
            <a:outerShdw blurRad="50800" dist="63500" dir="2700000" algn="tl" rotWithShape="0">
              <a:prstClr val="black">
                <a:alpha val="40000"/>
              </a:prstClr>
            </a:outerShdw>
            <a:softEdge rad="31750"/>
          </a:effectLst>
        </p:spPr>
        <p:txBody>
          <a:bodyPr lIns="46893" tIns="46893" rIns="46893" bIns="46893" anchor="ctr"/>
          <a:lstStyle/>
          <a:p>
            <a:pPr>
              <a:defRPr sz="2400">
                <a:solidFill>
                  <a:srgbClr val="FFFFFF"/>
                </a:solidFill>
              </a:defRPr>
            </a:pPr>
            <a:endParaRPr sz="2215" dirty="0"/>
          </a:p>
        </p:txBody>
      </p:sp>
      <p:sp>
        <p:nvSpPr>
          <p:cNvPr id="18" name="Shape 133">
            <a:extLst>
              <a:ext uri="{FF2B5EF4-FFF2-40B4-BE49-F238E27FC236}">
                <a16:creationId xmlns:a16="http://schemas.microsoft.com/office/drawing/2014/main" id="{1DA6C888-4C90-4802-8B67-96A617604C86}"/>
              </a:ext>
            </a:extLst>
          </p:cNvPr>
          <p:cNvSpPr/>
          <p:nvPr/>
        </p:nvSpPr>
        <p:spPr>
          <a:xfrm>
            <a:off x="5695950" y="406671"/>
            <a:ext cx="6588212" cy="648700"/>
          </a:xfrm>
          <a:prstGeom prst="rect">
            <a:avLst/>
          </a:prstGeom>
          <a:ln w="12700">
            <a:miter lim="400000"/>
          </a:ln>
          <a:extLst>
            <a:ext uri="{C572A759-6A51-4108-AA02-DFA0A04FC94B}">
              <ma14:wrappingTextBoxFlag xmlns="" xmlns:ma14="http://schemas.microsoft.com/office/mac/drawingml/2011/main" val="1"/>
            </a:ext>
          </a:extLst>
        </p:spPr>
        <p:txBody>
          <a:bodyPr wrap="square" lIns="46893" tIns="46893" rIns="46893" bIns="46893" anchor="ctr">
            <a:spAutoFit/>
          </a:bodyPr>
          <a:lstStyle>
            <a:lvl1pPr>
              <a:defRPr sz="3500" spc="-140">
                <a:solidFill>
                  <a:srgbClr val="FFFFFF"/>
                </a:solidFill>
                <a:latin typeface="ArialUnicodeMS"/>
                <a:ea typeface="ArialUnicodeMS"/>
                <a:cs typeface="ArialUnicodeMS"/>
                <a:sym typeface="ArialUnicodeMS"/>
              </a:defRPr>
            </a:lvl1pPr>
          </a:lstStyle>
          <a:p>
            <a:r>
              <a:rPr lang="es-ES" sz="3600" dirty="0">
                <a:solidFill>
                  <a:schemeClr val="bg1"/>
                </a:solidFill>
                <a:latin typeface="Century Gothic" panose="020B0502020202020204" pitchFamily="34" charset="0"/>
                <a:ea typeface="ＭＳ Ｐゴシック" charset="-128"/>
              </a:rPr>
              <a:t>4. La eficacia de ICIRED</a:t>
            </a:r>
            <a:endParaRPr sz="3600" dirty="0">
              <a:solidFill>
                <a:schemeClr val="bg1"/>
              </a:solidFill>
              <a:latin typeface="Century Gothic" panose="020B0502020202020204" pitchFamily="34" charset="0"/>
              <a:ea typeface="ＭＳ Ｐゴシック" charset="-128"/>
            </a:endParaRPr>
          </a:p>
        </p:txBody>
      </p:sp>
      <p:sp>
        <p:nvSpPr>
          <p:cNvPr id="13" name="CuadroTexto 12">
            <a:extLst>
              <a:ext uri="{FF2B5EF4-FFF2-40B4-BE49-F238E27FC236}">
                <a16:creationId xmlns:a16="http://schemas.microsoft.com/office/drawing/2014/main" id="{F8A57B18-EC54-48D7-9F66-353B75897B47}"/>
              </a:ext>
            </a:extLst>
          </p:cNvPr>
          <p:cNvSpPr txBox="1"/>
          <p:nvPr/>
        </p:nvSpPr>
        <p:spPr>
          <a:xfrm>
            <a:off x="561209" y="7715496"/>
            <a:ext cx="5147695" cy="12105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584200" rtl="0" eaLnBrk="1" fontAlgn="auto" latinLnBrk="0" hangingPunct="0">
              <a:lnSpc>
                <a:spcPct val="100000"/>
              </a:lnSpc>
              <a:spcBef>
                <a:spcPts val="0"/>
              </a:spcBef>
              <a:spcAft>
                <a:spcPts val="0"/>
              </a:spcAft>
              <a:buClrTx/>
              <a:buSzTx/>
              <a:buFontTx/>
              <a:buNone/>
              <a:tabLst/>
              <a:defRPr/>
            </a:pPr>
            <a:r>
              <a:rPr lang="es-ES" sz="1800" b="1" dirty="0">
                <a:solidFill>
                  <a:srgbClr val="53585F"/>
                </a:solidFill>
                <a:latin typeface="Century Gothic" panose="020B0502020202020204" pitchFamily="34" charset="0"/>
              </a:rPr>
              <a:t>La eficacia en el recobro de Icired es muy alta ya que la información contenida en el fichero </a:t>
            </a:r>
            <a:r>
              <a:rPr lang="es-ES" sz="1800" b="1" dirty="0">
                <a:solidFill>
                  <a:srgbClr val="14AE45"/>
                </a:solidFill>
                <a:latin typeface="Century Gothic" panose="020B0502020202020204" pitchFamily="34" charset="0"/>
              </a:rPr>
              <a:t>es consultada a diario por entidades financieras, bancarias y otras empresas.</a:t>
            </a:r>
            <a:endParaRPr lang="es-ES" sz="1800" b="1" dirty="0">
              <a:solidFill>
                <a:srgbClr val="14AE45"/>
              </a:solidFill>
              <a:latin typeface="Century Gothic" panose="020B0502020202020204" pitchFamily="34" charset="0"/>
              <a:sym typeface="Helvetica Light"/>
            </a:endParaRPr>
          </a:p>
        </p:txBody>
      </p:sp>
      <p:pic>
        <p:nvPicPr>
          <p:cNvPr id="15" name="pasted-image.pdf">
            <a:extLst>
              <a:ext uri="{FF2B5EF4-FFF2-40B4-BE49-F238E27FC236}">
                <a16:creationId xmlns:a16="http://schemas.microsoft.com/office/drawing/2014/main" id="{406B3B40-68BC-4519-BBCE-6721B26CC27C}"/>
              </a:ext>
            </a:extLst>
          </p:cNvPr>
          <p:cNvPicPr>
            <a:picLocks noChangeAspect="1"/>
          </p:cNvPicPr>
          <p:nvPr/>
        </p:nvPicPr>
        <p:blipFill>
          <a:blip r:embed="rId5" cstate="print">
            <a:extLst/>
          </a:blip>
          <a:stretch>
            <a:fillRect/>
          </a:stretch>
        </p:blipFill>
        <p:spPr>
          <a:xfrm>
            <a:off x="419167" y="294618"/>
            <a:ext cx="2087368" cy="727495"/>
          </a:xfrm>
          <a:prstGeom prst="rect">
            <a:avLst/>
          </a:prstGeom>
          <a:ln w="12700">
            <a:miter lim="400000"/>
          </a:ln>
        </p:spPr>
      </p:pic>
      <p:pic>
        <p:nvPicPr>
          <p:cNvPr id="16" name="Picture 2" descr="Resultado de imagen de everis">
            <a:extLst>
              <a:ext uri="{FF2B5EF4-FFF2-40B4-BE49-F238E27FC236}">
                <a16:creationId xmlns:a16="http://schemas.microsoft.com/office/drawing/2014/main" id="{B7F6DE06-CEAF-4057-A369-27636FC9ED0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640299" y="8578418"/>
            <a:ext cx="2018011" cy="153609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descr="Resultado de imagen de einforma">
            <a:extLst>
              <a:ext uri="{FF2B5EF4-FFF2-40B4-BE49-F238E27FC236}">
                <a16:creationId xmlns:a16="http://schemas.microsoft.com/office/drawing/2014/main" id="{8593BBBC-0280-4096-8EC2-1E92FD1E996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 y="8970155"/>
            <a:ext cx="1954213" cy="716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3026952"/>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Shape 130"/>
          <p:cNvSpPr/>
          <p:nvPr/>
        </p:nvSpPr>
        <p:spPr>
          <a:xfrm>
            <a:off x="3637760" y="390494"/>
            <a:ext cx="8773445" cy="726832"/>
          </a:xfrm>
          <a:prstGeom prst="rect">
            <a:avLst/>
          </a:prstGeom>
          <a:solidFill>
            <a:srgbClr val="75B0DD"/>
          </a:solidFill>
          <a:ln w="12700">
            <a:noFill/>
            <a:miter lim="400000"/>
          </a:ln>
          <a:effectLst>
            <a:outerShdw blurRad="50800" dist="63500" dir="2700000" algn="tl" rotWithShape="0">
              <a:prstClr val="black">
                <a:alpha val="40000"/>
              </a:prstClr>
            </a:outerShdw>
            <a:softEdge rad="31750"/>
          </a:effectLst>
        </p:spPr>
        <p:txBody>
          <a:bodyPr lIns="46893" tIns="46893" rIns="46893" bIns="46893" anchor="ctr"/>
          <a:lstStyle/>
          <a:p>
            <a:pPr>
              <a:defRPr sz="2400">
                <a:solidFill>
                  <a:srgbClr val="FFFFFF"/>
                </a:solidFill>
              </a:defRPr>
            </a:pPr>
            <a:endParaRPr sz="2215" dirty="0"/>
          </a:p>
        </p:txBody>
      </p:sp>
      <p:sp>
        <p:nvSpPr>
          <p:cNvPr id="65" name="Shape 133"/>
          <p:cNvSpPr/>
          <p:nvPr/>
        </p:nvSpPr>
        <p:spPr>
          <a:xfrm>
            <a:off x="3637760" y="406671"/>
            <a:ext cx="8646402" cy="648700"/>
          </a:xfrm>
          <a:prstGeom prst="rect">
            <a:avLst/>
          </a:prstGeom>
          <a:ln w="12700">
            <a:miter lim="400000"/>
          </a:ln>
          <a:extLst>
            <a:ext uri="{C572A759-6A51-4108-AA02-DFA0A04FC94B}">
              <ma14:wrappingTextBoxFlag xmlns:ma14="http://schemas.microsoft.com/office/mac/drawingml/2011/main" xmlns="" val="1"/>
            </a:ext>
          </a:extLst>
        </p:spPr>
        <p:txBody>
          <a:bodyPr wrap="square" lIns="46893" tIns="46893" rIns="46893" bIns="46893" anchor="ctr">
            <a:spAutoFit/>
          </a:bodyPr>
          <a:lstStyle>
            <a:lvl1pPr>
              <a:defRPr sz="3500" spc="-140">
                <a:solidFill>
                  <a:srgbClr val="FFFFFF"/>
                </a:solidFill>
                <a:latin typeface="ArialUnicodeMS"/>
                <a:ea typeface="ArialUnicodeMS"/>
                <a:cs typeface="ArialUnicodeMS"/>
                <a:sym typeface="ArialUnicodeMS"/>
              </a:defRPr>
            </a:lvl1pPr>
          </a:lstStyle>
          <a:p>
            <a:r>
              <a:rPr lang="es-ES" sz="3600" dirty="0">
                <a:solidFill>
                  <a:schemeClr val="bg1"/>
                </a:solidFill>
                <a:latin typeface="Century Gothic" panose="020B0502020202020204" pitchFamily="34" charset="0"/>
                <a:ea typeface="ＭＳ Ｐゴシック" charset="-128"/>
              </a:rPr>
              <a:t>5. Servicio de reclamación de impagos</a:t>
            </a:r>
            <a:endParaRPr sz="3600" dirty="0">
              <a:solidFill>
                <a:schemeClr val="bg1"/>
              </a:solidFill>
              <a:latin typeface="Century Gothic" panose="020B0502020202020204" pitchFamily="34" charset="0"/>
              <a:ea typeface="ＭＳ Ｐゴシック" charset="-128"/>
            </a:endParaRPr>
          </a:p>
        </p:txBody>
      </p:sp>
      <p:pic>
        <p:nvPicPr>
          <p:cNvPr id="39" name="pasted-image.pdf">
            <a:extLst>
              <a:ext uri="{FF2B5EF4-FFF2-40B4-BE49-F238E27FC236}">
                <a16:creationId xmlns:a16="http://schemas.microsoft.com/office/drawing/2014/main" id="{EEBF52BF-A888-4194-A244-365D37527EF7}"/>
              </a:ext>
            </a:extLst>
          </p:cNvPr>
          <p:cNvPicPr>
            <a:picLocks noChangeAspect="1"/>
          </p:cNvPicPr>
          <p:nvPr/>
        </p:nvPicPr>
        <p:blipFill>
          <a:blip r:embed="rId2" cstate="print">
            <a:extLst/>
          </a:blip>
          <a:stretch>
            <a:fillRect/>
          </a:stretch>
        </p:blipFill>
        <p:spPr>
          <a:xfrm>
            <a:off x="419167" y="294618"/>
            <a:ext cx="2087368" cy="727495"/>
          </a:xfrm>
          <a:prstGeom prst="rect">
            <a:avLst/>
          </a:prstGeom>
          <a:ln w="12700">
            <a:miter lim="400000"/>
          </a:ln>
        </p:spPr>
      </p:pic>
      <p:pic>
        <p:nvPicPr>
          <p:cNvPr id="52" name="Picture 2" descr="Resultado de imagen de everis">
            <a:extLst>
              <a:ext uri="{FF2B5EF4-FFF2-40B4-BE49-F238E27FC236}">
                <a16:creationId xmlns:a16="http://schemas.microsoft.com/office/drawing/2014/main" id="{AE3DA90F-32A3-4D8C-9238-17AC01C355F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40299" y="8578418"/>
            <a:ext cx="2018011" cy="1536098"/>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10" descr="Resultado de imagen de einforma">
            <a:extLst>
              <a:ext uri="{FF2B5EF4-FFF2-40B4-BE49-F238E27FC236}">
                <a16:creationId xmlns:a16="http://schemas.microsoft.com/office/drawing/2014/main" id="{98AF7C1A-15A1-4A29-8931-A0BA184B70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8970155"/>
            <a:ext cx="1954213" cy="716770"/>
          </a:xfrm>
          <a:prstGeom prst="rect">
            <a:avLst/>
          </a:prstGeom>
          <a:noFill/>
          <a:extLst>
            <a:ext uri="{909E8E84-426E-40DD-AFC4-6F175D3DCCD1}">
              <a14:hiddenFill xmlns:a14="http://schemas.microsoft.com/office/drawing/2010/main">
                <a:solidFill>
                  <a:srgbClr val="FFFFFF"/>
                </a:solidFill>
              </a14:hiddenFill>
            </a:ext>
          </a:extLst>
        </p:spPr>
      </p:pic>
      <p:sp>
        <p:nvSpPr>
          <p:cNvPr id="18" name="Shape 274">
            <a:extLst>
              <a:ext uri="{FF2B5EF4-FFF2-40B4-BE49-F238E27FC236}">
                <a16:creationId xmlns:a16="http://schemas.microsoft.com/office/drawing/2014/main" id="{F092CDF1-A61F-41C6-8704-1151D1D643D1}"/>
              </a:ext>
            </a:extLst>
          </p:cNvPr>
          <p:cNvSpPr/>
          <p:nvPr/>
        </p:nvSpPr>
        <p:spPr>
          <a:xfrm>
            <a:off x="8516490" y="2768525"/>
            <a:ext cx="3617345" cy="5667116"/>
          </a:xfrm>
          <a:prstGeom prst="rect">
            <a:avLst/>
          </a:prstGeom>
          <a:solidFill>
            <a:srgbClr val="D9D9D9">
              <a:alpha val="69804"/>
            </a:srgbClr>
          </a:solidFill>
          <a:ln w="12700">
            <a:miter lim="400000"/>
          </a:ln>
          <a:scene3d>
            <a:camera prst="orthographicFront"/>
            <a:lightRig rig="threePt" dir="t"/>
          </a:scene3d>
          <a:sp3d>
            <a:bevelT/>
          </a:sp3d>
        </p:spPr>
        <p:txBody>
          <a:bodyPr lIns="72247" tIns="72247" rIns="72247" bIns="72247" anchor="ctr"/>
          <a:lstStyle/>
          <a:p>
            <a:endParaRPr sz="3416">
              <a:solidFill>
                <a:srgbClr val="FFFFFF"/>
              </a:solidFill>
              <a:latin typeface="ArialUnicodeMS"/>
            </a:endParaRPr>
          </a:p>
        </p:txBody>
      </p:sp>
      <p:sp>
        <p:nvSpPr>
          <p:cNvPr id="19" name="Shape 273">
            <a:extLst>
              <a:ext uri="{FF2B5EF4-FFF2-40B4-BE49-F238E27FC236}">
                <a16:creationId xmlns:a16="http://schemas.microsoft.com/office/drawing/2014/main" id="{F22AB88A-7702-4694-9BD4-0524D89EB457}"/>
              </a:ext>
            </a:extLst>
          </p:cNvPr>
          <p:cNvSpPr/>
          <p:nvPr/>
        </p:nvSpPr>
        <p:spPr>
          <a:xfrm>
            <a:off x="930917" y="2749651"/>
            <a:ext cx="3552255" cy="5669732"/>
          </a:xfrm>
          <a:prstGeom prst="rect">
            <a:avLst/>
          </a:prstGeom>
          <a:solidFill>
            <a:srgbClr val="D9D9D9">
              <a:alpha val="69804"/>
            </a:srgbClr>
          </a:solidFill>
          <a:ln w="12700">
            <a:miter lim="400000"/>
          </a:ln>
          <a:scene3d>
            <a:camera prst="orthographicFront"/>
            <a:lightRig rig="threePt" dir="t"/>
          </a:scene3d>
          <a:sp3d>
            <a:bevelT/>
          </a:sp3d>
        </p:spPr>
        <p:txBody>
          <a:bodyPr lIns="72247" tIns="72247" rIns="72247" bIns="72247" anchor="ctr"/>
          <a:lstStyle/>
          <a:p>
            <a:pPr>
              <a:defRPr sz="2400">
                <a:solidFill>
                  <a:srgbClr val="FFFFFF"/>
                </a:solidFill>
                <a:latin typeface="ArialUnicodeMS"/>
                <a:ea typeface="ArialUnicodeMS"/>
                <a:cs typeface="ArialUnicodeMS"/>
                <a:sym typeface="ArialUnicodeMS"/>
              </a:defRPr>
            </a:pPr>
            <a:endParaRPr sz="3416"/>
          </a:p>
        </p:txBody>
      </p:sp>
      <p:sp>
        <p:nvSpPr>
          <p:cNvPr id="20" name="Shape 271">
            <a:extLst>
              <a:ext uri="{FF2B5EF4-FFF2-40B4-BE49-F238E27FC236}">
                <a16:creationId xmlns:a16="http://schemas.microsoft.com/office/drawing/2014/main" id="{A8631CC5-4F78-428F-A071-E33A0893A320}"/>
              </a:ext>
            </a:extLst>
          </p:cNvPr>
          <p:cNvSpPr/>
          <p:nvPr/>
        </p:nvSpPr>
        <p:spPr>
          <a:xfrm>
            <a:off x="945395" y="2830080"/>
            <a:ext cx="3523301" cy="5593250"/>
          </a:xfrm>
          <a:prstGeom prst="rect">
            <a:avLst/>
          </a:prstGeom>
          <a:solidFill>
            <a:srgbClr val="73AFDA">
              <a:alpha val="14902"/>
            </a:srgbClr>
          </a:solidFill>
          <a:ln w="12700">
            <a:miter lim="400000"/>
          </a:ln>
          <a:scene3d>
            <a:camera prst="orthographicFront"/>
            <a:lightRig rig="threePt" dir="t"/>
          </a:scene3d>
          <a:sp3d>
            <a:bevelT/>
          </a:sp3d>
        </p:spPr>
        <p:txBody>
          <a:bodyPr lIns="72249" tIns="72249" rIns="72249" bIns="72249" anchor="ctr"/>
          <a:lstStyle/>
          <a:p>
            <a:pPr>
              <a:defRPr sz="2400">
                <a:solidFill>
                  <a:srgbClr val="FFFFFF"/>
                </a:solidFill>
                <a:latin typeface="ArialUnicodeMS"/>
                <a:ea typeface="ArialUnicodeMS"/>
                <a:cs typeface="ArialUnicodeMS"/>
                <a:sym typeface="ArialUnicodeMS"/>
              </a:defRPr>
            </a:pPr>
            <a:endParaRPr sz="3413"/>
          </a:p>
        </p:txBody>
      </p:sp>
      <p:sp>
        <p:nvSpPr>
          <p:cNvPr id="21" name="Shape 271">
            <a:extLst>
              <a:ext uri="{FF2B5EF4-FFF2-40B4-BE49-F238E27FC236}">
                <a16:creationId xmlns:a16="http://schemas.microsoft.com/office/drawing/2014/main" id="{CFA3B395-8871-4FFC-9B87-9003093BDF66}"/>
              </a:ext>
            </a:extLst>
          </p:cNvPr>
          <p:cNvSpPr/>
          <p:nvPr/>
        </p:nvSpPr>
        <p:spPr>
          <a:xfrm>
            <a:off x="8516490" y="2590800"/>
            <a:ext cx="3578480" cy="5828583"/>
          </a:xfrm>
          <a:prstGeom prst="rect">
            <a:avLst/>
          </a:prstGeom>
          <a:solidFill>
            <a:srgbClr val="73AFDA">
              <a:alpha val="14902"/>
            </a:srgbClr>
          </a:solidFill>
          <a:ln w="12700">
            <a:miter lim="400000"/>
          </a:ln>
        </p:spPr>
        <p:txBody>
          <a:bodyPr lIns="72249" tIns="72249" rIns="72249" bIns="72249" anchor="ctr"/>
          <a:lstStyle/>
          <a:p>
            <a:pPr>
              <a:defRPr sz="2400">
                <a:solidFill>
                  <a:srgbClr val="FFFFFF"/>
                </a:solidFill>
                <a:latin typeface="ArialUnicodeMS"/>
                <a:ea typeface="ArialUnicodeMS"/>
                <a:cs typeface="ArialUnicodeMS"/>
                <a:sym typeface="ArialUnicodeMS"/>
              </a:defRPr>
            </a:pPr>
            <a:endParaRPr sz="3413"/>
          </a:p>
        </p:txBody>
      </p:sp>
      <p:sp>
        <p:nvSpPr>
          <p:cNvPr id="22" name="Shape 271">
            <a:extLst>
              <a:ext uri="{FF2B5EF4-FFF2-40B4-BE49-F238E27FC236}">
                <a16:creationId xmlns:a16="http://schemas.microsoft.com/office/drawing/2014/main" id="{5DEE0CF5-8FFC-4553-8E13-AD359F0BBF8A}"/>
              </a:ext>
            </a:extLst>
          </p:cNvPr>
          <p:cNvSpPr/>
          <p:nvPr/>
        </p:nvSpPr>
        <p:spPr>
          <a:xfrm>
            <a:off x="4693437" y="2830080"/>
            <a:ext cx="3580784" cy="5593250"/>
          </a:xfrm>
          <a:prstGeom prst="rect">
            <a:avLst/>
          </a:prstGeom>
          <a:solidFill>
            <a:srgbClr val="73AEDA">
              <a:alpha val="50196"/>
            </a:srgbClr>
          </a:solidFill>
          <a:ln w="12700">
            <a:miter lim="400000"/>
          </a:ln>
          <a:scene3d>
            <a:camera prst="orthographicFront"/>
            <a:lightRig rig="threePt" dir="t"/>
          </a:scene3d>
          <a:sp3d>
            <a:bevelT/>
          </a:sp3d>
        </p:spPr>
        <p:txBody>
          <a:bodyPr lIns="72247" tIns="72247" rIns="72247" bIns="72247" anchor="ctr"/>
          <a:lstStyle/>
          <a:p>
            <a:pPr>
              <a:defRPr sz="2400">
                <a:solidFill>
                  <a:srgbClr val="FFFFFF"/>
                </a:solidFill>
                <a:latin typeface="ArialUnicodeMS"/>
                <a:ea typeface="ArialUnicodeMS"/>
                <a:cs typeface="ArialUnicodeMS"/>
                <a:sym typeface="ArialUnicodeMS"/>
              </a:defRPr>
            </a:pPr>
            <a:endParaRPr sz="3416"/>
          </a:p>
        </p:txBody>
      </p:sp>
      <p:sp>
        <p:nvSpPr>
          <p:cNvPr id="23" name="Shape 272">
            <a:extLst>
              <a:ext uri="{FF2B5EF4-FFF2-40B4-BE49-F238E27FC236}">
                <a16:creationId xmlns:a16="http://schemas.microsoft.com/office/drawing/2014/main" id="{8C93A222-1135-44CE-BFF4-258DDA695E02}"/>
              </a:ext>
            </a:extLst>
          </p:cNvPr>
          <p:cNvSpPr/>
          <p:nvPr/>
        </p:nvSpPr>
        <p:spPr>
          <a:xfrm>
            <a:off x="4662825" y="2318265"/>
            <a:ext cx="3642005" cy="547561"/>
          </a:xfrm>
          <a:prstGeom prst="rect">
            <a:avLst/>
          </a:prstGeom>
          <a:solidFill>
            <a:srgbClr val="73AFDA"/>
          </a:solidFill>
          <a:ln w="12700">
            <a:miter lim="400000"/>
          </a:ln>
          <a:effectLst>
            <a:outerShdw blurRad="63500" dist="12700" dir="5400000" rotWithShape="0">
              <a:srgbClr val="000000"/>
            </a:outerShdw>
          </a:effectLst>
          <a:scene3d>
            <a:camera prst="orthographicFront"/>
            <a:lightRig rig="threePt" dir="t"/>
          </a:scene3d>
          <a:sp3d>
            <a:bevelT/>
          </a:sp3d>
        </p:spPr>
        <p:txBody>
          <a:bodyPr lIns="72247" tIns="72247" rIns="72247" bIns="72247" anchor="ctr"/>
          <a:lstStyle/>
          <a:p>
            <a:pPr>
              <a:defRPr sz="2400">
                <a:solidFill>
                  <a:srgbClr val="FFFFFF"/>
                </a:solidFill>
                <a:latin typeface="ArialUnicodeMS"/>
                <a:ea typeface="ArialUnicodeMS"/>
                <a:cs typeface="ArialUnicodeMS"/>
                <a:sym typeface="ArialUnicodeMS"/>
              </a:defRPr>
            </a:pPr>
            <a:endParaRPr sz="3416"/>
          </a:p>
        </p:txBody>
      </p:sp>
      <p:sp>
        <p:nvSpPr>
          <p:cNvPr id="24" name="Shape 280">
            <a:extLst>
              <a:ext uri="{FF2B5EF4-FFF2-40B4-BE49-F238E27FC236}">
                <a16:creationId xmlns:a16="http://schemas.microsoft.com/office/drawing/2014/main" id="{14C1B45A-FFB0-47FD-82F9-28713265FE00}"/>
              </a:ext>
            </a:extLst>
          </p:cNvPr>
          <p:cNvSpPr/>
          <p:nvPr/>
        </p:nvSpPr>
        <p:spPr>
          <a:xfrm>
            <a:off x="1016802" y="3474538"/>
            <a:ext cx="3190450" cy="1262173"/>
          </a:xfrm>
          <a:prstGeom prst="rect">
            <a:avLst/>
          </a:prstGeom>
          <a:ln w="12700">
            <a:miter lim="400000"/>
          </a:ln>
          <a:extLst>
            <a:ext uri="{C572A759-6A51-4108-AA02-DFA0A04FC94B}">
              <ma14:wrappingTextBoxFlag xmlns:ma14="http://schemas.microsoft.com/office/mac/drawingml/2011/main" xmlns="" val="1"/>
            </a:ext>
          </a:extLst>
        </p:spPr>
        <p:txBody>
          <a:bodyPr wrap="square" lIns="72247" tIns="72247" rIns="72247" bIns="72247" anchor="ctr">
            <a:spAutoFit/>
          </a:bodyPr>
          <a:lstStyle/>
          <a:p>
            <a:pPr marL="406394" indent="-406394">
              <a:buClr>
                <a:srgbClr val="00669E"/>
              </a:buClr>
              <a:buFont typeface="Wingdings" panose="05000000000000000000" pitchFamily="2" charset="2"/>
              <a:buChar char="ü"/>
              <a:defRPr sz="1700">
                <a:solidFill>
                  <a:srgbClr val="53585F"/>
                </a:solidFill>
                <a:latin typeface="Helvetica"/>
                <a:ea typeface="Helvetica"/>
                <a:cs typeface="Helvetica"/>
                <a:sym typeface="Helvetica"/>
              </a:defRPr>
            </a:pPr>
            <a:r>
              <a:rPr lang="es-ES" sz="2418" dirty="0">
                <a:latin typeface="Century Gothic" panose="020B0502020202020204" pitchFamily="34" charset="0"/>
              </a:rPr>
              <a:t>Requerimiento de pago por </a:t>
            </a:r>
            <a:r>
              <a:rPr lang="es-ES" sz="2418" b="1" dirty="0">
                <a:latin typeface="Century Gothic" panose="020B0502020202020204" pitchFamily="34" charset="0"/>
              </a:rPr>
              <a:t>carta certificada</a:t>
            </a:r>
            <a:endParaRPr lang="es-ES" sz="1991" dirty="0">
              <a:latin typeface="Century Gothic" panose="020B0502020202020204" pitchFamily="34" charset="0"/>
            </a:endParaRPr>
          </a:p>
        </p:txBody>
      </p:sp>
      <p:sp>
        <p:nvSpPr>
          <p:cNvPr id="25" name="Shape 284">
            <a:extLst>
              <a:ext uri="{FF2B5EF4-FFF2-40B4-BE49-F238E27FC236}">
                <a16:creationId xmlns:a16="http://schemas.microsoft.com/office/drawing/2014/main" id="{E79009F2-4A13-4742-AA05-0FF386006548}"/>
              </a:ext>
            </a:extLst>
          </p:cNvPr>
          <p:cNvSpPr/>
          <p:nvPr/>
        </p:nvSpPr>
        <p:spPr>
          <a:xfrm>
            <a:off x="881260" y="2318265"/>
            <a:ext cx="3642005" cy="547561"/>
          </a:xfrm>
          <a:prstGeom prst="rect">
            <a:avLst/>
          </a:prstGeom>
          <a:solidFill>
            <a:srgbClr val="DCDEE0"/>
          </a:solidFill>
          <a:ln w="12700">
            <a:miter lim="400000"/>
          </a:ln>
          <a:effectLst>
            <a:outerShdw blurRad="63500" dist="12700" dir="5400000" rotWithShape="0">
              <a:srgbClr val="000000"/>
            </a:outerShdw>
          </a:effectLst>
          <a:scene3d>
            <a:camera prst="orthographicFront"/>
            <a:lightRig rig="threePt" dir="t"/>
          </a:scene3d>
          <a:sp3d>
            <a:bevelT/>
          </a:sp3d>
        </p:spPr>
        <p:txBody>
          <a:bodyPr lIns="72247" tIns="72247" rIns="72247" bIns="72247" anchor="ctr"/>
          <a:lstStyle/>
          <a:p>
            <a:pPr>
              <a:defRPr sz="2400">
                <a:solidFill>
                  <a:srgbClr val="FFFFFF"/>
                </a:solidFill>
                <a:latin typeface="ArialUnicodeMS"/>
                <a:ea typeface="ArialUnicodeMS"/>
                <a:cs typeface="ArialUnicodeMS"/>
                <a:sym typeface="ArialUnicodeMS"/>
              </a:defRPr>
            </a:pPr>
            <a:endParaRPr sz="3416"/>
          </a:p>
        </p:txBody>
      </p:sp>
      <p:sp>
        <p:nvSpPr>
          <p:cNvPr id="26" name="Shape 285">
            <a:extLst>
              <a:ext uri="{FF2B5EF4-FFF2-40B4-BE49-F238E27FC236}">
                <a16:creationId xmlns:a16="http://schemas.microsoft.com/office/drawing/2014/main" id="{509BE0B2-DE71-486E-B427-02315C127414}"/>
              </a:ext>
            </a:extLst>
          </p:cNvPr>
          <p:cNvSpPr/>
          <p:nvPr/>
        </p:nvSpPr>
        <p:spPr>
          <a:xfrm>
            <a:off x="8465492" y="2326819"/>
            <a:ext cx="3698167" cy="547561"/>
          </a:xfrm>
          <a:prstGeom prst="rect">
            <a:avLst/>
          </a:prstGeom>
          <a:solidFill>
            <a:srgbClr val="DCDEE0"/>
          </a:solidFill>
          <a:ln w="12700">
            <a:miter lim="400000"/>
          </a:ln>
          <a:effectLst>
            <a:outerShdw blurRad="63500" dist="12700" dir="5400000" rotWithShape="0">
              <a:srgbClr val="000000"/>
            </a:outerShdw>
          </a:effectLst>
          <a:scene3d>
            <a:camera prst="orthographicFront"/>
            <a:lightRig rig="threePt" dir="t"/>
          </a:scene3d>
          <a:sp3d>
            <a:bevelT/>
          </a:sp3d>
        </p:spPr>
        <p:txBody>
          <a:bodyPr lIns="72247" tIns="72247" rIns="72247" bIns="72247" anchor="ctr"/>
          <a:lstStyle/>
          <a:p>
            <a:pPr>
              <a:defRPr sz="2400">
                <a:solidFill>
                  <a:srgbClr val="FFFFFF"/>
                </a:solidFill>
                <a:latin typeface="ArialUnicodeMS"/>
                <a:ea typeface="ArialUnicodeMS"/>
                <a:cs typeface="ArialUnicodeMS"/>
                <a:sym typeface="ArialUnicodeMS"/>
              </a:defRPr>
            </a:pPr>
            <a:endParaRPr sz="3416"/>
          </a:p>
        </p:txBody>
      </p:sp>
      <p:sp>
        <p:nvSpPr>
          <p:cNvPr id="27" name="Shape 271">
            <a:extLst>
              <a:ext uri="{FF2B5EF4-FFF2-40B4-BE49-F238E27FC236}">
                <a16:creationId xmlns:a16="http://schemas.microsoft.com/office/drawing/2014/main" id="{F23E3421-2F5C-4E80-AD3C-19176C129DC5}"/>
              </a:ext>
            </a:extLst>
          </p:cNvPr>
          <p:cNvSpPr/>
          <p:nvPr/>
        </p:nvSpPr>
        <p:spPr>
          <a:xfrm>
            <a:off x="881259" y="5386674"/>
            <a:ext cx="11324564" cy="1599182"/>
          </a:xfrm>
          <a:prstGeom prst="rect">
            <a:avLst/>
          </a:prstGeom>
          <a:solidFill>
            <a:schemeClr val="bg1"/>
          </a:solidFill>
          <a:ln w="12700">
            <a:miter lim="400000"/>
          </a:ln>
        </p:spPr>
        <p:txBody>
          <a:bodyPr lIns="72247" tIns="72247" rIns="72247" bIns="72247" anchor="ctr"/>
          <a:lstStyle/>
          <a:p>
            <a:pPr>
              <a:defRPr sz="2400">
                <a:solidFill>
                  <a:srgbClr val="FFFFFF"/>
                </a:solidFill>
                <a:latin typeface="ArialUnicodeMS"/>
                <a:ea typeface="ArialUnicodeMS"/>
                <a:cs typeface="ArialUnicodeMS"/>
                <a:sym typeface="ArialUnicodeMS"/>
              </a:defRPr>
            </a:pPr>
            <a:endParaRPr sz="3416"/>
          </a:p>
        </p:txBody>
      </p:sp>
      <p:sp>
        <p:nvSpPr>
          <p:cNvPr id="28" name="Shape 287">
            <a:extLst>
              <a:ext uri="{FF2B5EF4-FFF2-40B4-BE49-F238E27FC236}">
                <a16:creationId xmlns:a16="http://schemas.microsoft.com/office/drawing/2014/main" id="{0B62EF51-F052-430E-9E24-4C2F1C473F94}"/>
              </a:ext>
            </a:extLst>
          </p:cNvPr>
          <p:cNvSpPr/>
          <p:nvPr/>
        </p:nvSpPr>
        <p:spPr>
          <a:xfrm>
            <a:off x="1649533" y="2235846"/>
            <a:ext cx="2126389" cy="671113"/>
          </a:xfrm>
          <a:prstGeom prst="rect">
            <a:avLst/>
          </a:prstGeom>
          <a:ln w="12700">
            <a:miter lim="400000"/>
          </a:ln>
          <a:extLst>
            <a:ext uri="{C572A759-6A51-4108-AA02-DFA0A04FC94B}">
              <ma14:wrappingTextBoxFlag xmlns:ma14="http://schemas.microsoft.com/office/mac/drawingml/2011/main" xmlns="" val="1"/>
            </a:ext>
          </a:extLst>
        </p:spPr>
        <p:txBody>
          <a:bodyPr wrap="square" lIns="72247" tIns="72247" rIns="72247" bIns="72247" anchor="ctr">
            <a:spAutoFit/>
          </a:bodyPr>
          <a:lstStyle>
            <a:lvl1pPr>
              <a:defRPr sz="2800" b="1" spc="-112">
                <a:solidFill>
                  <a:srgbClr val="FFFFFF"/>
                </a:solidFill>
                <a:latin typeface="ArialUnicodeMS"/>
                <a:ea typeface="ArialUnicodeMS"/>
                <a:cs typeface="ArialUnicodeMS"/>
                <a:sym typeface="ArialUnicodeMS"/>
              </a:defRPr>
            </a:lvl1pPr>
          </a:lstStyle>
          <a:p>
            <a:r>
              <a:rPr sz="3413" dirty="0">
                <a:solidFill>
                  <a:srgbClr val="37434A"/>
                </a:solidFill>
              </a:rPr>
              <a:t>BÁSICO</a:t>
            </a:r>
          </a:p>
        </p:txBody>
      </p:sp>
      <p:sp>
        <p:nvSpPr>
          <p:cNvPr id="29" name="Shape 288">
            <a:extLst>
              <a:ext uri="{FF2B5EF4-FFF2-40B4-BE49-F238E27FC236}">
                <a16:creationId xmlns:a16="http://schemas.microsoft.com/office/drawing/2014/main" id="{DEFFA322-31C3-4B35-B974-9D0375E740AB}"/>
              </a:ext>
            </a:extLst>
          </p:cNvPr>
          <p:cNvSpPr/>
          <p:nvPr/>
        </p:nvSpPr>
        <p:spPr>
          <a:xfrm>
            <a:off x="5062299" y="2264271"/>
            <a:ext cx="2843056" cy="671113"/>
          </a:xfrm>
          <a:prstGeom prst="rect">
            <a:avLst/>
          </a:prstGeom>
          <a:ln w="12700">
            <a:miter lim="400000"/>
          </a:ln>
          <a:extLst>
            <a:ext uri="{C572A759-6A51-4108-AA02-DFA0A04FC94B}">
              <ma14:wrappingTextBoxFlag xmlns:ma14="http://schemas.microsoft.com/office/mac/drawingml/2011/main" xmlns="" val="1"/>
            </a:ext>
          </a:extLst>
        </p:spPr>
        <p:txBody>
          <a:bodyPr wrap="square" lIns="72247" tIns="72247" rIns="72247" bIns="72247" anchor="ctr">
            <a:spAutoFit/>
          </a:bodyPr>
          <a:lstStyle>
            <a:lvl1pPr>
              <a:defRPr sz="2900" b="1" spc="-116">
                <a:solidFill>
                  <a:srgbClr val="FFFFFF"/>
                </a:solidFill>
                <a:latin typeface="ArialUnicodeMS"/>
                <a:ea typeface="ArialUnicodeMS"/>
                <a:cs typeface="ArialUnicodeMS"/>
                <a:sym typeface="ArialUnicodeMS"/>
              </a:defRPr>
            </a:lvl1pPr>
          </a:lstStyle>
          <a:p>
            <a:r>
              <a:rPr sz="3413" dirty="0"/>
              <a:t>BUROF</a:t>
            </a:r>
            <a:r>
              <a:rPr lang="es-ES" sz="3413" dirty="0"/>
              <a:t>A</a:t>
            </a:r>
            <a:r>
              <a:rPr sz="3413" dirty="0"/>
              <a:t>X</a:t>
            </a:r>
          </a:p>
        </p:txBody>
      </p:sp>
      <p:sp>
        <p:nvSpPr>
          <p:cNvPr id="30" name="Shape 289">
            <a:extLst>
              <a:ext uri="{FF2B5EF4-FFF2-40B4-BE49-F238E27FC236}">
                <a16:creationId xmlns:a16="http://schemas.microsoft.com/office/drawing/2014/main" id="{D2B5E79D-BD23-4CA0-8BEC-0716893F6BFE}"/>
              </a:ext>
            </a:extLst>
          </p:cNvPr>
          <p:cNvSpPr/>
          <p:nvPr/>
        </p:nvSpPr>
        <p:spPr>
          <a:xfrm>
            <a:off x="8993654" y="2244263"/>
            <a:ext cx="2808266" cy="671113"/>
          </a:xfrm>
          <a:prstGeom prst="rect">
            <a:avLst/>
          </a:prstGeom>
          <a:ln w="12700">
            <a:miter lim="400000"/>
          </a:ln>
          <a:extLst>
            <a:ext uri="{C572A759-6A51-4108-AA02-DFA0A04FC94B}">
              <ma14:wrappingTextBoxFlag xmlns:ma14="http://schemas.microsoft.com/office/mac/drawingml/2011/main" xmlns="" val="1"/>
            </a:ext>
          </a:extLst>
        </p:spPr>
        <p:txBody>
          <a:bodyPr wrap="square" lIns="72247" tIns="72247" rIns="72247" bIns="72247" anchor="ctr">
            <a:spAutoFit/>
          </a:bodyPr>
          <a:lstStyle>
            <a:lvl1pPr>
              <a:defRPr sz="2800" b="1" spc="-112">
                <a:solidFill>
                  <a:srgbClr val="FFFFFF"/>
                </a:solidFill>
                <a:latin typeface="ArialUnicodeMS"/>
                <a:ea typeface="ArialUnicodeMS"/>
                <a:cs typeface="ArialUnicodeMS"/>
                <a:sym typeface="ArialUnicodeMS"/>
              </a:defRPr>
            </a:lvl1pPr>
          </a:lstStyle>
          <a:p>
            <a:r>
              <a:rPr sz="3413" dirty="0">
                <a:solidFill>
                  <a:srgbClr val="37434A"/>
                </a:solidFill>
              </a:rPr>
              <a:t>NOTARIAL</a:t>
            </a:r>
          </a:p>
        </p:txBody>
      </p:sp>
      <p:sp>
        <p:nvSpPr>
          <p:cNvPr id="31" name="Shape 301">
            <a:extLst>
              <a:ext uri="{FF2B5EF4-FFF2-40B4-BE49-F238E27FC236}">
                <a16:creationId xmlns:a16="http://schemas.microsoft.com/office/drawing/2014/main" id="{004814FA-7120-4ACC-9E9D-6971E302323F}"/>
              </a:ext>
            </a:extLst>
          </p:cNvPr>
          <p:cNvSpPr/>
          <p:nvPr/>
        </p:nvSpPr>
        <p:spPr>
          <a:xfrm>
            <a:off x="780651" y="7097813"/>
            <a:ext cx="3887287" cy="1108926"/>
          </a:xfrm>
          <a:prstGeom prst="rect">
            <a:avLst/>
          </a:prstGeom>
          <a:ln w="12700">
            <a:miter lim="400000"/>
          </a:ln>
          <a:extLst>
            <a:ext uri="{C572A759-6A51-4108-AA02-DFA0A04FC94B}">
              <ma14:wrappingTextBoxFlag xmlns:ma14="http://schemas.microsoft.com/office/mac/drawingml/2011/main" xmlns="" val="1"/>
            </a:ext>
          </a:extLst>
        </p:spPr>
        <p:txBody>
          <a:bodyPr wrap="square" lIns="72247" tIns="72247" rIns="72247" bIns="72247" anchor="ctr">
            <a:spAutoFit/>
          </a:bodyPr>
          <a:lstStyle/>
          <a:p>
            <a:pPr>
              <a:defRPr sz="6000" b="1" spc="-300">
                <a:solidFill>
                  <a:srgbClr val="00679F"/>
                </a:solidFill>
                <a:latin typeface="ArialUnicodeMS"/>
                <a:ea typeface="ArialUnicodeMS"/>
                <a:cs typeface="ArialUnicodeMS"/>
                <a:sym typeface="ArialUnicodeMS"/>
              </a:defRPr>
            </a:pPr>
            <a:r>
              <a:rPr sz="6258" dirty="0">
                <a:solidFill>
                  <a:srgbClr val="00669E"/>
                </a:solidFill>
              </a:rPr>
              <a:t>29</a:t>
            </a:r>
            <a:r>
              <a:rPr lang="es-ES" sz="6258" dirty="0">
                <a:solidFill>
                  <a:srgbClr val="00669E"/>
                </a:solidFill>
              </a:rPr>
              <a:t>    </a:t>
            </a:r>
            <a:r>
              <a:rPr lang="es-ES" sz="3982" spc="-283" dirty="0">
                <a:solidFill>
                  <a:srgbClr val="00669E"/>
                </a:solidFill>
              </a:rPr>
              <a:t>€</a:t>
            </a:r>
            <a:endParaRPr sz="5120" spc="-283" dirty="0">
              <a:solidFill>
                <a:srgbClr val="00669E"/>
              </a:solidFill>
            </a:endParaRPr>
          </a:p>
        </p:txBody>
      </p:sp>
      <p:sp>
        <p:nvSpPr>
          <p:cNvPr id="32" name="Shape 302">
            <a:extLst>
              <a:ext uri="{FF2B5EF4-FFF2-40B4-BE49-F238E27FC236}">
                <a16:creationId xmlns:a16="http://schemas.microsoft.com/office/drawing/2014/main" id="{0EA1AC9A-F8F3-4C82-8AB9-29CBBBB010A3}"/>
              </a:ext>
            </a:extLst>
          </p:cNvPr>
          <p:cNvSpPr/>
          <p:nvPr/>
        </p:nvSpPr>
        <p:spPr>
          <a:xfrm>
            <a:off x="5745415" y="7128469"/>
            <a:ext cx="1677241" cy="1108926"/>
          </a:xfrm>
          <a:prstGeom prst="rect">
            <a:avLst/>
          </a:prstGeom>
          <a:ln w="12700">
            <a:miter lim="400000"/>
          </a:ln>
          <a:extLst>
            <a:ext uri="{C572A759-6A51-4108-AA02-DFA0A04FC94B}">
              <ma14:wrappingTextBoxFlag xmlns:ma14="http://schemas.microsoft.com/office/mac/drawingml/2011/main" xmlns="" val="1"/>
            </a:ext>
          </a:extLst>
        </p:spPr>
        <p:txBody>
          <a:bodyPr wrap="square" lIns="72247" tIns="72247" rIns="72247" bIns="72247" anchor="ctr">
            <a:spAutoFit/>
          </a:bodyPr>
          <a:lstStyle/>
          <a:p>
            <a:pPr>
              <a:defRPr sz="6000" b="1" spc="-300">
                <a:solidFill>
                  <a:srgbClr val="00679F"/>
                </a:solidFill>
                <a:latin typeface="ArialUnicodeMS"/>
                <a:ea typeface="ArialUnicodeMS"/>
                <a:cs typeface="ArialUnicodeMS"/>
                <a:sym typeface="ArialUnicodeMS"/>
              </a:defRPr>
            </a:pPr>
            <a:r>
              <a:rPr lang="es-ES" sz="6258" dirty="0">
                <a:solidFill>
                  <a:srgbClr val="00669E"/>
                </a:solidFill>
              </a:rPr>
              <a:t>5</a:t>
            </a:r>
            <a:r>
              <a:rPr sz="6258" dirty="0">
                <a:solidFill>
                  <a:srgbClr val="00669E"/>
                </a:solidFill>
              </a:rPr>
              <a:t>9</a:t>
            </a:r>
            <a:r>
              <a:rPr lang="es-ES" sz="6258" dirty="0">
                <a:solidFill>
                  <a:srgbClr val="00669E"/>
                </a:solidFill>
              </a:rPr>
              <a:t> </a:t>
            </a:r>
            <a:r>
              <a:rPr sz="3982" spc="-283" dirty="0">
                <a:solidFill>
                  <a:srgbClr val="00669E"/>
                </a:solidFill>
                <a:latin typeface="Arial" panose="020B0604020202020204" pitchFamily="34" charset="0"/>
                <a:cs typeface="Arial" panose="020B0604020202020204" pitchFamily="34" charset="0"/>
              </a:rPr>
              <a:t>€</a:t>
            </a:r>
            <a:endParaRPr sz="5120" spc="-283" dirty="0">
              <a:solidFill>
                <a:srgbClr val="00669E"/>
              </a:solidFill>
              <a:latin typeface="Arial" panose="020B0604020202020204" pitchFamily="34" charset="0"/>
              <a:cs typeface="Arial" panose="020B0604020202020204" pitchFamily="34" charset="0"/>
            </a:endParaRPr>
          </a:p>
        </p:txBody>
      </p:sp>
      <p:sp>
        <p:nvSpPr>
          <p:cNvPr id="33" name="Shape 303">
            <a:extLst>
              <a:ext uri="{FF2B5EF4-FFF2-40B4-BE49-F238E27FC236}">
                <a16:creationId xmlns:a16="http://schemas.microsoft.com/office/drawing/2014/main" id="{1F17601A-9B64-4CEA-847A-3779D0827162}"/>
              </a:ext>
            </a:extLst>
          </p:cNvPr>
          <p:cNvSpPr/>
          <p:nvPr/>
        </p:nvSpPr>
        <p:spPr>
          <a:xfrm>
            <a:off x="9129576" y="7112580"/>
            <a:ext cx="2506840" cy="1108926"/>
          </a:xfrm>
          <a:prstGeom prst="rect">
            <a:avLst/>
          </a:prstGeom>
          <a:ln w="12700">
            <a:miter lim="400000"/>
          </a:ln>
          <a:extLst>
            <a:ext uri="{C572A759-6A51-4108-AA02-DFA0A04FC94B}">
              <ma14:wrappingTextBoxFlag xmlns:ma14="http://schemas.microsoft.com/office/mac/drawingml/2011/main" xmlns="" val="1"/>
            </a:ext>
          </a:extLst>
        </p:spPr>
        <p:txBody>
          <a:bodyPr wrap="square" lIns="72247" tIns="72247" rIns="72247" bIns="72247" anchor="ctr">
            <a:spAutoFit/>
          </a:bodyPr>
          <a:lstStyle/>
          <a:p>
            <a:pPr>
              <a:defRPr sz="6000" b="1" spc="-300">
                <a:solidFill>
                  <a:srgbClr val="00679F"/>
                </a:solidFill>
                <a:latin typeface="ArialUnicodeMS"/>
                <a:ea typeface="ArialUnicodeMS"/>
                <a:cs typeface="ArialUnicodeMS"/>
                <a:sym typeface="ArialUnicodeMS"/>
              </a:defRPr>
            </a:pPr>
            <a:r>
              <a:rPr sz="6258" dirty="0">
                <a:solidFill>
                  <a:srgbClr val="00669E"/>
                </a:solidFill>
              </a:rPr>
              <a:t>139</a:t>
            </a:r>
            <a:r>
              <a:rPr lang="es-ES" sz="6258" dirty="0">
                <a:solidFill>
                  <a:srgbClr val="00669E"/>
                </a:solidFill>
              </a:rPr>
              <a:t> </a:t>
            </a:r>
            <a:r>
              <a:rPr lang="es-ES" sz="3982" spc="-283" dirty="0">
                <a:solidFill>
                  <a:srgbClr val="00669E"/>
                </a:solidFill>
              </a:rPr>
              <a:t>€</a:t>
            </a:r>
            <a:endParaRPr sz="5120" spc="-283" dirty="0">
              <a:solidFill>
                <a:srgbClr val="00669E"/>
              </a:solidFill>
            </a:endParaRPr>
          </a:p>
        </p:txBody>
      </p:sp>
      <p:sp>
        <p:nvSpPr>
          <p:cNvPr id="34" name="Shape 305">
            <a:extLst>
              <a:ext uri="{FF2B5EF4-FFF2-40B4-BE49-F238E27FC236}">
                <a16:creationId xmlns:a16="http://schemas.microsoft.com/office/drawing/2014/main" id="{AD30B4FD-5316-4362-9A4D-EAD8C06B61AC}"/>
              </a:ext>
            </a:extLst>
          </p:cNvPr>
          <p:cNvSpPr/>
          <p:nvPr/>
        </p:nvSpPr>
        <p:spPr>
          <a:xfrm>
            <a:off x="3100053" y="7241394"/>
            <a:ext cx="772605" cy="364748"/>
          </a:xfrm>
          <a:prstGeom prst="rect">
            <a:avLst/>
          </a:prstGeom>
          <a:ln w="12700">
            <a:miter lim="400000"/>
          </a:ln>
          <a:extLst>
            <a:ext uri="{C572A759-6A51-4108-AA02-DFA0A04FC94B}">
              <ma14:wrappingTextBoxFlag xmlns:ma14="http://schemas.microsoft.com/office/mac/drawingml/2011/main" xmlns="" val="1"/>
            </a:ext>
          </a:extLst>
        </p:spPr>
        <p:txBody>
          <a:bodyPr wrap="square" lIns="72247" tIns="72247" rIns="72247" bIns="72247" anchor="ctr">
            <a:spAutoFit/>
          </a:bodyPr>
          <a:lstStyle>
            <a:lvl1pPr>
              <a:defRPr sz="1200" spc="-48">
                <a:solidFill>
                  <a:srgbClr val="0267A0"/>
                </a:solidFill>
                <a:latin typeface="ArialUnicodeMS"/>
                <a:ea typeface="ArialUnicodeMS"/>
                <a:cs typeface="ArialUnicodeMS"/>
                <a:sym typeface="ArialUnicodeMS"/>
              </a:defRPr>
            </a:lvl1pPr>
          </a:lstStyle>
          <a:p>
            <a:r>
              <a:rPr sz="1422" dirty="0">
                <a:solidFill>
                  <a:srgbClr val="00669E"/>
                </a:solidFill>
              </a:rPr>
              <a:t>+ IVA</a:t>
            </a:r>
          </a:p>
        </p:txBody>
      </p:sp>
      <p:sp>
        <p:nvSpPr>
          <p:cNvPr id="35" name="Shape 306">
            <a:extLst>
              <a:ext uri="{FF2B5EF4-FFF2-40B4-BE49-F238E27FC236}">
                <a16:creationId xmlns:a16="http://schemas.microsoft.com/office/drawing/2014/main" id="{B9CD49DF-C8DD-494E-A6F3-F8C4F89991FA}"/>
              </a:ext>
            </a:extLst>
          </p:cNvPr>
          <p:cNvSpPr/>
          <p:nvPr/>
        </p:nvSpPr>
        <p:spPr>
          <a:xfrm>
            <a:off x="6694122" y="7244001"/>
            <a:ext cx="707655" cy="364748"/>
          </a:xfrm>
          <a:prstGeom prst="rect">
            <a:avLst/>
          </a:prstGeom>
          <a:ln w="12700">
            <a:miter lim="400000"/>
          </a:ln>
          <a:extLst>
            <a:ext uri="{C572A759-6A51-4108-AA02-DFA0A04FC94B}">
              <ma14:wrappingTextBoxFlag xmlns:ma14="http://schemas.microsoft.com/office/mac/drawingml/2011/main" xmlns="" val="1"/>
            </a:ext>
          </a:extLst>
        </p:spPr>
        <p:txBody>
          <a:bodyPr wrap="square" lIns="72247" tIns="72247" rIns="72247" bIns="72247" anchor="ctr">
            <a:spAutoFit/>
          </a:bodyPr>
          <a:lstStyle>
            <a:lvl1pPr>
              <a:defRPr sz="1200" spc="-48">
                <a:solidFill>
                  <a:srgbClr val="0267A0"/>
                </a:solidFill>
                <a:latin typeface="ArialUnicodeMS"/>
                <a:ea typeface="ArialUnicodeMS"/>
                <a:cs typeface="ArialUnicodeMS"/>
                <a:sym typeface="ArialUnicodeMS"/>
              </a:defRPr>
            </a:lvl1pPr>
          </a:lstStyle>
          <a:p>
            <a:r>
              <a:rPr sz="1422" dirty="0">
                <a:solidFill>
                  <a:srgbClr val="00669E"/>
                </a:solidFill>
              </a:rPr>
              <a:t>+</a:t>
            </a:r>
            <a:r>
              <a:rPr lang="es-ES" sz="1422" dirty="0">
                <a:solidFill>
                  <a:srgbClr val="00669E"/>
                </a:solidFill>
              </a:rPr>
              <a:t> </a:t>
            </a:r>
            <a:r>
              <a:rPr sz="1422" dirty="0">
                <a:solidFill>
                  <a:srgbClr val="00669E"/>
                </a:solidFill>
              </a:rPr>
              <a:t>IVA</a:t>
            </a:r>
          </a:p>
        </p:txBody>
      </p:sp>
      <p:sp>
        <p:nvSpPr>
          <p:cNvPr id="36" name="Shape 307">
            <a:extLst>
              <a:ext uri="{FF2B5EF4-FFF2-40B4-BE49-F238E27FC236}">
                <a16:creationId xmlns:a16="http://schemas.microsoft.com/office/drawing/2014/main" id="{C2E2C634-EF81-4B60-AD8F-B2BFD97277BD}"/>
              </a:ext>
            </a:extLst>
          </p:cNvPr>
          <p:cNvSpPr/>
          <p:nvPr/>
        </p:nvSpPr>
        <p:spPr>
          <a:xfrm>
            <a:off x="10631798" y="7241394"/>
            <a:ext cx="893655" cy="364748"/>
          </a:xfrm>
          <a:prstGeom prst="rect">
            <a:avLst/>
          </a:prstGeom>
          <a:ln w="12700">
            <a:miter lim="400000"/>
          </a:ln>
          <a:extLst>
            <a:ext uri="{C572A759-6A51-4108-AA02-DFA0A04FC94B}">
              <ma14:wrappingTextBoxFlag xmlns:ma14="http://schemas.microsoft.com/office/mac/drawingml/2011/main" xmlns="" val="1"/>
            </a:ext>
          </a:extLst>
        </p:spPr>
        <p:txBody>
          <a:bodyPr wrap="square" lIns="72247" tIns="72247" rIns="72247" bIns="72247" anchor="ctr">
            <a:spAutoFit/>
          </a:bodyPr>
          <a:lstStyle>
            <a:lvl1pPr>
              <a:defRPr sz="1200" spc="-48">
                <a:solidFill>
                  <a:srgbClr val="0267A0"/>
                </a:solidFill>
                <a:latin typeface="ArialUnicodeMS"/>
                <a:ea typeface="ArialUnicodeMS"/>
                <a:cs typeface="ArialUnicodeMS"/>
                <a:sym typeface="ArialUnicodeMS"/>
              </a:defRPr>
            </a:lvl1pPr>
          </a:lstStyle>
          <a:p>
            <a:r>
              <a:rPr sz="1422" dirty="0">
                <a:solidFill>
                  <a:srgbClr val="00669E"/>
                </a:solidFill>
              </a:rPr>
              <a:t>+ IVA</a:t>
            </a:r>
          </a:p>
        </p:txBody>
      </p:sp>
      <p:sp>
        <p:nvSpPr>
          <p:cNvPr id="37" name="Rectángulo 36">
            <a:extLst>
              <a:ext uri="{FF2B5EF4-FFF2-40B4-BE49-F238E27FC236}">
                <a16:creationId xmlns:a16="http://schemas.microsoft.com/office/drawing/2014/main" id="{71A9B3F2-55EE-447C-AA2A-AA5044ABAC49}"/>
              </a:ext>
            </a:extLst>
          </p:cNvPr>
          <p:cNvSpPr/>
          <p:nvPr/>
        </p:nvSpPr>
        <p:spPr>
          <a:xfrm>
            <a:off x="658331" y="5386674"/>
            <a:ext cx="11742800" cy="1599182"/>
          </a:xfrm>
          <a:prstGeom prst="rect">
            <a:avLst/>
          </a:prstGeom>
          <a:solidFill>
            <a:srgbClr val="ABCEE9">
              <a:alpha val="60000"/>
            </a:srgbClr>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5120"/>
          </a:p>
        </p:txBody>
      </p:sp>
      <p:sp>
        <p:nvSpPr>
          <p:cNvPr id="38" name="Rectángulo 37">
            <a:extLst>
              <a:ext uri="{FF2B5EF4-FFF2-40B4-BE49-F238E27FC236}">
                <a16:creationId xmlns:a16="http://schemas.microsoft.com/office/drawing/2014/main" id="{0E9E759C-542F-4CA2-BA09-C8001AB5E5FD}"/>
              </a:ext>
            </a:extLst>
          </p:cNvPr>
          <p:cNvSpPr/>
          <p:nvPr/>
        </p:nvSpPr>
        <p:spPr>
          <a:xfrm>
            <a:off x="2435945" y="6201012"/>
            <a:ext cx="9095718" cy="508152"/>
          </a:xfrm>
          <a:prstGeom prst="rect">
            <a:avLst/>
          </a:prstGeom>
        </p:spPr>
        <p:txBody>
          <a:bodyPr wrap="square">
            <a:spAutoFit/>
          </a:bodyPr>
          <a:lstStyle/>
          <a:p>
            <a:pPr marL="487672" indent="-487672" algn="l">
              <a:buClr>
                <a:srgbClr val="00669E"/>
              </a:buClr>
              <a:buFont typeface="Wingdings" panose="05000000000000000000" pitchFamily="2" charset="2"/>
              <a:buChar char="ü"/>
              <a:defRPr sz="1700">
                <a:solidFill>
                  <a:srgbClr val="53585F"/>
                </a:solidFill>
                <a:latin typeface="Helvetica"/>
                <a:ea typeface="Helvetica"/>
                <a:cs typeface="Helvetica"/>
                <a:sym typeface="Helvetica"/>
              </a:defRPr>
            </a:pPr>
            <a:r>
              <a:rPr lang="es-ES" sz="2702" b="1" dirty="0">
                <a:solidFill>
                  <a:srgbClr val="53585F"/>
                </a:solidFill>
                <a:latin typeface="Century Gothic" panose="020B0502020202020204" pitchFamily="34" charset="0"/>
              </a:rPr>
              <a:t>Inclusión </a:t>
            </a:r>
            <a:r>
              <a:rPr lang="es-ES" sz="2702" dirty="0">
                <a:solidFill>
                  <a:srgbClr val="53585F"/>
                </a:solidFill>
                <a:latin typeface="Century Gothic" panose="020B0502020202020204" pitchFamily="34" charset="0"/>
              </a:rPr>
              <a:t>en</a:t>
            </a:r>
            <a:r>
              <a:rPr lang="es-ES" sz="2702" b="1" dirty="0">
                <a:solidFill>
                  <a:srgbClr val="53585F"/>
                </a:solidFill>
                <a:latin typeface="Century Gothic" panose="020B0502020202020204" pitchFamily="34" charset="0"/>
              </a:rPr>
              <a:t> </a:t>
            </a:r>
            <a:r>
              <a:rPr lang="es-ES" sz="2702" dirty="0">
                <a:solidFill>
                  <a:srgbClr val="53585F"/>
                </a:solidFill>
                <a:latin typeface="Century Gothic" panose="020B0502020202020204" pitchFamily="34" charset="0"/>
              </a:rPr>
              <a:t>el fichero de morosos de</a:t>
            </a:r>
          </a:p>
        </p:txBody>
      </p:sp>
      <p:sp>
        <p:nvSpPr>
          <p:cNvPr id="40" name="Rectángulo 39">
            <a:extLst>
              <a:ext uri="{FF2B5EF4-FFF2-40B4-BE49-F238E27FC236}">
                <a16:creationId xmlns:a16="http://schemas.microsoft.com/office/drawing/2014/main" id="{F1B1A6CD-5CE6-4852-B097-AC5960B6FFDB}"/>
              </a:ext>
            </a:extLst>
          </p:cNvPr>
          <p:cNvSpPr/>
          <p:nvPr/>
        </p:nvSpPr>
        <p:spPr>
          <a:xfrm>
            <a:off x="2456933" y="5607336"/>
            <a:ext cx="6414591" cy="561725"/>
          </a:xfrm>
          <a:prstGeom prst="rect">
            <a:avLst/>
          </a:prstGeom>
          <a:ln w="12700">
            <a:miter lim="400000"/>
          </a:ln>
        </p:spPr>
        <p:txBody>
          <a:bodyPr wrap="square" lIns="72247" tIns="72247" rIns="72247" bIns="72247" anchor="ctr">
            <a:spAutoFit/>
          </a:bodyPr>
          <a:lstStyle/>
          <a:p>
            <a:pPr marL="487672" indent="-487672" algn="l">
              <a:buClr>
                <a:srgbClr val="00669E"/>
              </a:buClr>
              <a:buFont typeface="Wingdings" panose="05000000000000000000" pitchFamily="2" charset="2"/>
              <a:buChar char="ü"/>
            </a:pPr>
            <a:r>
              <a:rPr lang="es-ES" sz="2702" b="1" dirty="0">
                <a:solidFill>
                  <a:srgbClr val="53585F"/>
                </a:solidFill>
                <a:latin typeface="Century Gothic" panose="020B0502020202020204" pitchFamily="34" charset="0"/>
                <a:cs typeface="Helvetica"/>
              </a:rPr>
              <a:t>Publicación </a:t>
            </a:r>
            <a:r>
              <a:rPr lang="es-ES" sz="2702" dirty="0">
                <a:solidFill>
                  <a:srgbClr val="53585F"/>
                </a:solidFill>
                <a:latin typeface="Century Gothic" panose="020B0502020202020204" pitchFamily="34" charset="0"/>
                <a:cs typeface="Helvetica"/>
              </a:rPr>
              <a:t>en</a:t>
            </a:r>
            <a:r>
              <a:rPr lang="es-ES" sz="2702" b="1" dirty="0">
                <a:solidFill>
                  <a:srgbClr val="53585F"/>
                </a:solidFill>
                <a:latin typeface="Century Gothic" panose="020B0502020202020204" pitchFamily="34" charset="0"/>
                <a:cs typeface="Helvetica"/>
              </a:rPr>
              <a:t> </a:t>
            </a:r>
          </a:p>
        </p:txBody>
      </p:sp>
      <p:sp>
        <p:nvSpPr>
          <p:cNvPr id="41" name="Shape 280">
            <a:extLst>
              <a:ext uri="{FF2B5EF4-FFF2-40B4-BE49-F238E27FC236}">
                <a16:creationId xmlns:a16="http://schemas.microsoft.com/office/drawing/2014/main" id="{DB4DCC5A-BC4B-43FA-B75A-6FACB0984F8F}"/>
              </a:ext>
            </a:extLst>
          </p:cNvPr>
          <p:cNvSpPr/>
          <p:nvPr/>
        </p:nvSpPr>
        <p:spPr>
          <a:xfrm>
            <a:off x="4839768" y="3484575"/>
            <a:ext cx="3065587" cy="1262173"/>
          </a:xfrm>
          <a:prstGeom prst="rect">
            <a:avLst/>
          </a:prstGeom>
          <a:ln w="12700">
            <a:miter lim="400000"/>
          </a:ln>
          <a:extLst>
            <a:ext uri="{C572A759-6A51-4108-AA02-DFA0A04FC94B}">
              <ma14:wrappingTextBoxFlag xmlns:ma14="http://schemas.microsoft.com/office/mac/drawingml/2011/main" xmlns="" val="1"/>
            </a:ext>
          </a:extLst>
        </p:spPr>
        <p:txBody>
          <a:bodyPr wrap="square" lIns="72247" tIns="72247" rIns="72247" bIns="72247" anchor="ctr">
            <a:spAutoFit/>
          </a:bodyPr>
          <a:lstStyle/>
          <a:p>
            <a:pPr marL="406394" indent="-406394">
              <a:buClr>
                <a:srgbClr val="00669E"/>
              </a:buClr>
              <a:buFont typeface="Wingdings" panose="05000000000000000000" pitchFamily="2" charset="2"/>
              <a:buChar char="ü"/>
              <a:defRPr sz="1700">
                <a:solidFill>
                  <a:srgbClr val="53585F"/>
                </a:solidFill>
                <a:latin typeface="Helvetica"/>
                <a:ea typeface="Helvetica"/>
                <a:cs typeface="Helvetica"/>
                <a:sym typeface="Helvetica"/>
              </a:defRPr>
            </a:pPr>
            <a:r>
              <a:rPr lang="es-ES" sz="2418" dirty="0">
                <a:latin typeface="Century Gothic" panose="020B0502020202020204" pitchFamily="34" charset="0"/>
              </a:rPr>
              <a:t>Requerimiento de pago por </a:t>
            </a:r>
            <a:r>
              <a:rPr lang="es-ES" sz="2418" b="1" dirty="0">
                <a:latin typeface="Century Gothic" panose="020B0502020202020204" pitchFamily="34" charset="0"/>
              </a:rPr>
              <a:t>burofax</a:t>
            </a:r>
            <a:endParaRPr lang="es-ES" sz="2418" dirty="0">
              <a:latin typeface="Century Gothic" panose="020B0502020202020204" pitchFamily="34" charset="0"/>
            </a:endParaRPr>
          </a:p>
        </p:txBody>
      </p:sp>
      <p:sp>
        <p:nvSpPr>
          <p:cNvPr id="42" name="Shape 280">
            <a:extLst>
              <a:ext uri="{FF2B5EF4-FFF2-40B4-BE49-F238E27FC236}">
                <a16:creationId xmlns:a16="http://schemas.microsoft.com/office/drawing/2014/main" id="{E9CD5F34-D774-4C65-97E0-DE55A05ADE88}"/>
              </a:ext>
            </a:extLst>
          </p:cNvPr>
          <p:cNvSpPr/>
          <p:nvPr/>
        </p:nvSpPr>
        <p:spPr>
          <a:xfrm>
            <a:off x="8708534" y="3070663"/>
            <a:ext cx="3093386" cy="1262173"/>
          </a:xfrm>
          <a:prstGeom prst="rect">
            <a:avLst/>
          </a:prstGeom>
          <a:ln w="12700">
            <a:miter lim="400000"/>
          </a:ln>
          <a:extLst>
            <a:ext uri="{C572A759-6A51-4108-AA02-DFA0A04FC94B}">
              <ma14:wrappingTextBoxFlag xmlns:ma14="http://schemas.microsoft.com/office/mac/drawingml/2011/main" xmlns="" val="1"/>
            </a:ext>
          </a:extLst>
        </p:spPr>
        <p:txBody>
          <a:bodyPr wrap="square" lIns="72247" tIns="72247" rIns="72247" bIns="72247" anchor="ctr">
            <a:spAutoFit/>
          </a:bodyPr>
          <a:lstStyle/>
          <a:p>
            <a:pPr marL="406394" indent="-406394">
              <a:buClr>
                <a:srgbClr val="00669E"/>
              </a:buClr>
              <a:buFont typeface="Wingdings" panose="05000000000000000000" pitchFamily="2" charset="2"/>
              <a:buChar char="ü"/>
              <a:defRPr sz="1700">
                <a:solidFill>
                  <a:srgbClr val="53585F"/>
                </a:solidFill>
                <a:latin typeface="Helvetica"/>
                <a:ea typeface="Helvetica"/>
                <a:cs typeface="Helvetica"/>
                <a:sym typeface="Helvetica"/>
              </a:defRPr>
            </a:pPr>
            <a:r>
              <a:rPr lang="es-ES" sz="2418" dirty="0">
                <a:latin typeface="Century Gothic" panose="020B0502020202020204" pitchFamily="34" charset="0"/>
              </a:rPr>
              <a:t>Requerimiento de pago por </a:t>
            </a:r>
            <a:r>
              <a:rPr lang="es-ES" sz="2418" b="1" dirty="0">
                <a:latin typeface="Century Gothic" panose="020B0502020202020204" pitchFamily="34" charset="0"/>
              </a:rPr>
              <a:t>acta notarial</a:t>
            </a:r>
            <a:endParaRPr lang="es-ES" sz="2418" dirty="0">
              <a:latin typeface="Century Gothic" panose="020B0502020202020204" pitchFamily="34" charset="0"/>
            </a:endParaRPr>
          </a:p>
        </p:txBody>
      </p:sp>
      <p:sp>
        <p:nvSpPr>
          <p:cNvPr id="43" name="Rectángulo 42">
            <a:extLst>
              <a:ext uri="{FF2B5EF4-FFF2-40B4-BE49-F238E27FC236}">
                <a16:creationId xmlns:a16="http://schemas.microsoft.com/office/drawing/2014/main" id="{ACBC914B-6503-4BD4-BD2C-C718205B111B}"/>
              </a:ext>
            </a:extLst>
          </p:cNvPr>
          <p:cNvSpPr/>
          <p:nvPr/>
        </p:nvSpPr>
        <p:spPr>
          <a:xfrm>
            <a:off x="8639845" y="4422095"/>
            <a:ext cx="3137335" cy="836511"/>
          </a:xfrm>
          <a:prstGeom prst="rect">
            <a:avLst/>
          </a:prstGeom>
        </p:spPr>
        <p:txBody>
          <a:bodyPr wrap="square">
            <a:spAutoFit/>
          </a:bodyPr>
          <a:lstStyle/>
          <a:p>
            <a:pPr marL="406394" indent="-406394">
              <a:buClr>
                <a:srgbClr val="00669E"/>
              </a:buClr>
              <a:buFont typeface="Wingdings" panose="05000000000000000000" pitchFamily="2" charset="2"/>
              <a:buChar char="ü"/>
              <a:defRPr sz="1700">
                <a:solidFill>
                  <a:srgbClr val="53585F"/>
                </a:solidFill>
                <a:latin typeface="Helvetica"/>
                <a:ea typeface="Helvetica"/>
                <a:cs typeface="Helvetica"/>
                <a:sym typeface="Helvetica"/>
              </a:defRPr>
            </a:pPr>
            <a:r>
              <a:rPr lang="es-ES" sz="2418" dirty="0">
                <a:latin typeface="Century Gothic" panose="020B0502020202020204" pitchFamily="34" charset="0"/>
              </a:rPr>
              <a:t>Recuperación</a:t>
            </a:r>
            <a:r>
              <a:rPr lang="es-ES" sz="2418" b="1" dirty="0">
                <a:latin typeface="Century Gothic" panose="020B0502020202020204" pitchFamily="34" charset="0"/>
              </a:rPr>
              <a:t> </a:t>
            </a:r>
            <a:r>
              <a:rPr lang="es-ES" sz="2418" dirty="0">
                <a:latin typeface="Century Gothic" panose="020B0502020202020204" pitchFamily="34" charset="0"/>
              </a:rPr>
              <a:t>de</a:t>
            </a:r>
            <a:r>
              <a:rPr lang="es-ES" sz="2418" b="1" dirty="0">
                <a:latin typeface="Century Gothic" panose="020B0502020202020204" pitchFamily="34" charset="0"/>
              </a:rPr>
              <a:t> IVA</a:t>
            </a:r>
            <a:endParaRPr lang="es-ES" sz="2418" dirty="0">
              <a:latin typeface="Century Gothic" panose="020B0502020202020204" pitchFamily="34" charset="0"/>
            </a:endParaRPr>
          </a:p>
        </p:txBody>
      </p:sp>
      <p:pic>
        <p:nvPicPr>
          <p:cNvPr id="44" name="pasted-image.pdf">
            <a:extLst>
              <a:ext uri="{FF2B5EF4-FFF2-40B4-BE49-F238E27FC236}">
                <a16:creationId xmlns:a16="http://schemas.microsoft.com/office/drawing/2014/main" id="{3438E610-8F2F-4CC7-B879-D09FDCAC2148}"/>
              </a:ext>
            </a:extLst>
          </p:cNvPr>
          <p:cNvPicPr>
            <a:picLocks noChangeAspect="1"/>
          </p:cNvPicPr>
          <p:nvPr/>
        </p:nvPicPr>
        <p:blipFill>
          <a:blip r:embed="rId2">
            <a:duotone>
              <a:prstClr val="black"/>
              <a:srgbClr val="DCDCDC">
                <a:alpha val="69804"/>
                <a:tint val="45000"/>
                <a:satMod val="400000"/>
              </a:srgbClr>
            </a:duotone>
            <a:extLst/>
          </a:blip>
          <a:stretch>
            <a:fillRect/>
          </a:stretch>
        </p:blipFill>
        <p:spPr>
          <a:xfrm>
            <a:off x="9355468" y="6219972"/>
            <a:ext cx="1184360" cy="412777"/>
          </a:xfrm>
          <a:prstGeom prst="rect">
            <a:avLst/>
          </a:prstGeom>
          <a:ln w="12700">
            <a:miter lim="400000"/>
          </a:ln>
        </p:spPr>
      </p:pic>
      <p:sp>
        <p:nvSpPr>
          <p:cNvPr id="46" name="Shape 301">
            <a:extLst>
              <a:ext uri="{FF2B5EF4-FFF2-40B4-BE49-F238E27FC236}">
                <a16:creationId xmlns:a16="http://schemas.microsoft.com/office/drawing/2014/main" id="{9FAE6513-284E-4506-8A2D-9E315939E871}"/>
              </a:ext>
            </a:extLst>
          </p:cNvPr>
          <p:cNvSpPr/>
          <p:nvPr/>
        </p:nvSpPr>
        <p:spPr>
          <a:xfrm>
            <a:off x="2475983" y="7206518"/>
            <a:ext cx="917374" cy="684514"/>
          </a:xfrm>
          <a:prstGeom prst="rect">
            <a:avLst/>
          </a:prstGeom>
          <a:ln w="12700">
            <a:miter lim="400000"/>
          </a:ln>
          <a:extLst>
            <a:ext uri="{C572A759-6A51-4108-AA02-DFA0A04FC94B}">
              <ma14:wrappingTextBoxFlag xmlns:ma14="http://schemas.microsoft.com/office/mac/drawingml/2011/main" xmlns="" val="1"/>
            </a:ext>
          </a:extLst>
        </p:spPr>
        <p:txBody>
          <a:bodyPr wrap="square" lIns="72247" tIns="72247" rIns="72247" bIns="72247" anchor="ctr">
            <a:spAutoFit/>
          </a:bodyPr>
          <a:lstStyle/>
          <a:p>
            <a:pPr>
              <a:defRPr sz="6000" b="1" spc="-300">
                <a:solidFill>
                  <a:srgbClr val="00679F"/>
                </a:solidFill>
                <a:latin typeface="ArialUnicodeMS"/>
                <a:ea typeface="ArialUnicodeMS"/>
                <a:cs typeface="ArialUnicodeMS"/>
                <a:sym typeface="ArialUnicodeMS"/>
              </a:defRPr>
            </a:pPr>
            <a:r>
              <a:rPr lang="es-ES" sz="2800" dirty="0">
                <a:solidFill>
                  <a:srgbClr val="00669E"/>
                </a:solidFill>
              </a:rPr>
              <a:t>,</a:t>
            </a:r>
            <a:r>
              <a:rPr lang="es-ES" sz="3500" dirty="0">
                <a:solidFill>
                  <a:srgbClr val="00669E"/>
                </a:solidFill>
              </a:rPr>
              <a:t>90</a:t>
            </a:r>
            <a:endParaRPr sz="3500" spc="-283" dirty="0">
              <a:solidFill>
                <a:srgbClr val="00669E"/>
              </a:solidFill>
            </a:endParaRPr>
          </a:p>
        </p:txBody>
      </p:sp>
      <p:pic>
        <p:nvPicPr>
          <p:cNvPr id="47" name="Imagen 46">
            <a:extLst>
              <a:ext uri="{FF2B5EF4-FFF2-40B4-BE49-F238E27FC236}">
                <a16:creationId xmlns:a16="http://schemas.microsoft.com/office/drawing/2014/main" id="{4200DB8B-357D-4B35-BE39-AE24D0A24608}"/>
              </a:ext>
            </a:extLst>
          </p:cNvPr>
          <p:cNvPicPr>
            <a:picLocks noChangeAspect="1"/>
          </p:cNvPicPr>
          <p:nvPr/>
        </p:nvPicPr>
        <p:blipFill>
          <a:blip r:embed="rId5"/>
          <a:stretch>
            <a:fillRect/>
          </a:stretch>
        </p:blipFill>
        <p:spPr>
          <a:xfrm>
            <a:off x="5782106" y="5502015"/>
            <a:ext cx="1354952" cy="858448"/>
          </a:xfrm>
          <a:prstGeom prst="rect">
            <a:avLst/>
          </a:prstGeom>
        </p:spPr>
      </p:pic>
    </p:spTree>
    <p:extLst>
      <p:ext uri="{BB962C8B-B14F-4D97-AF65-F5344CB8AC3E}">
        <p14:creationId xmlns:p14="http://schemas.microsoft.com/office/powerpoint/2010/main" val="576569671"/>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590">
            <a:extLst>
              <a:ext uri="{FF2B5EF4-FFF2-40B4-BE49-F238E27FC236}">
                <a16:creationId xmlns:a16="http://schemas.microsoft.com/office/drawing/2014/main" id="{9E516429-6A3C-41AE-A2EE-E311A34FF591}"/>
              </a:ext>
            </a:extLst>
          </p:cNvPr>
          <p:cNvSpPr/>
          <p:nvPr/>
        </p:nvSpPr>
        <p:spPr>
          <a:xfrm>
            <a:off x="1576246" y="2934670"/>
            <a:ext cx="10139504" cy="5161580"/>
          </a:xfrm>
          <a:prstGeom prst="rect">
            <a:avLst/>
          </a:prstGeom>
          <a:gradFill flip="none" rotWithShape="1">
            <a:gsLst>
              <a:gs pos="0">
                <a:srgbClr val="00669E">
                  <a:shade val="30000"/>
                  <a:satMod val="115000"/>
                </a:srgbClr>
              </a:gs>
              <a:gs pos="50000">
                <a:srgbClr val="00669E">
                  <a:shade val="67500"/>
                  <a:satMod val="115000"/>
                </a:srgbClr>
              </a:gs>
              <a:gs pos="100000">
                <a:srgbClr val="00669E">
                  <a:shade val="100000"/>
                  <a:satMod val="115000"/>
                </a:srgbClr>
              </a:gs>
            </a:gsLst>
            <a:lin ang="2700000" scaled="1"/>
            <a:tileRect/>
          </a:gradFill>
          <a:ln w="12700">
            <a:miter lim="400000"/>
          </a:ln>
        </p:spPr>
        <p:txBody>
          <a:bodyPr lIns="50800" tIns="50800" rIns="50800" bIns="50800" anchor="ctr"/>
          <a:lstStyle/>
          <a:p>
            <a:pPr marL="0" marR="0" lvl="0" indent="0" algn="ctr" defTabSz="584200" rtl="0" eaLnBrk="1" fontAlgn="auto" latinLnBrk="0" hangingPunct="0">
              <a:lnSpc>
                <a:spcPct val="100000"/>
              </a:lnSpc>
              <a:spcBef>
                <a:spcPts val="0"/>
              </a:spcBef>
              <a:spcAft>
                <a:spcPts val="0"/>
              </a:spcAft>
              <a:buClrTx/>
              <a:buSzTx/>
              <a:buFontTx/>
              <a:buNone/>
              <a:tabLst/>
              <a:defRPr sz="2400">
                <a:solidFill>
                  <a:srgbClr val="FFFFFF"/>
                </a:solidFill>
              </a:defRPr>
            </a:pPr>
            <a:endParaRPr kumimoji="0" sz="2400" b="0" i="0" u="none" strike="noStrike" kern="0" cap="none" spc="0" normalizeH="0" baseline="0" noProof="0" dirty="0">
              <a:ln>
                <a:noFill/>
              </a:ln>
              <a:solidFill>
                <a:srgbClr val="FFFFFF"/>
              </a:solidFill>
              <a:effectLst/>
              <a:uLnTx/>
              <a:uFillTx/>
              <a:latin typeface="Helvetica Light"/>
              <a:sym typeface="Helvetica Light"/>
            </a:endParaRPr>
          </a:p>
        </p:txBody>
      </p:sp>
      <p:sp>
        <p:nvSpPr>
          <p:cNvPr id="63" name="Shape 130"/>
          <p:cNvSpPr/>
          <p:nvPr/>
        </p:nvSpPr>
        <p:spPr>
          <a:xfrm>
            <a:off x="4324350" y="390494"/>
            <a:ext cx="8086855" cy="726832"/>
          </a:xfrm>
          <a:prstGeom prst="rect">
            <a:avLst/>
          </a:prstGeom>
          <a:solidFill>
            <a:srgbClr val="75B0DD"/>
          </a:solidFill>
          <a:ln w="12700">
            <a:noFill/>
            <a:miter lim="400000"/>
          </a:ln>
          <a:effectLst>
            <a:outerShdw blurRad="50800" dist="63500" dir="2700000" algn="tl" rotWithShape="0">
              <a:prstClr val="black">
                <a:alpha val="40000"/>
              </a:prstClr>
            </a:outerShdw>
            <a:softEdge rad="31750"/>
          </a:effectLst>
        </p:spPr>
        <p:txBody>
          <a:bodyPr lIns="46893" tIns="46893" rIns="46893" bIns="46893" anchor="ctr"/>
          <a:lstStyle/>
          <a:p>
            <a:pPr>
              <a:defRPr sz="2400">
                <a:solidFill>
                  <a:srgbClr val="FFFFFF"/>
                </a:solidFill>
              </a:defRPr>
            </a:pPr>
            <a:endParaRPr sz="2215" dirty="0"/>
          </a:p>
        </p:txBody>
      </p:sp>
      <p:sp>
        <p:nvSpPr>
          <p:cNvPr id="65" name="Shape 133"/>
          <p:cNvSpPr/>
          <p:nvPr/>
        </p:nvSpPr>
        <p:spPr>
          <a:xfrm>
            <a:off x="3637760" y="406671"/>
            <a:ext cx="8646402" cy="648700"/>
          </a:xfrm>
          <a:prstGeom prst="rect">
            <a:avLst/>
          </a:prstGeom>
          <a:ln w="12700">
            <a:miter lim="400000"/>
          </a:ln>
          <a:extLst>
            <a:ext uri="{C572A759-6A51-4108-AA02-DFA0A04FC94B}">
              <ma14:wrappingTextBoxFlag xmlns="" xmlns:ma14="http://schemas.microsoft.com/office/mac/drawingml/2011/main" val="1"/>
            </a:ext>
          </a:extLst>
        </p:spPr>
        <p:txBody>
          <a:bodyPr wrap="square" lIns="46893" tIns="46893" rIns="46893" bIns="46893" anchor="ctr">
            <a:spAutoFit/>
          </a:bodyPr>
          <a:lstStyle>
            <a:lvl1pPr>
              <a:defRPr sz="3500" spc="-140">
                <a:solidFill>
                  <a:srgbClr val="FFFFFF"/>
                </a:solidFill>
                <a:latin typeface="ArialUnicodeMS"/>
                <a:ea typeface="ArialUnicodeMS"/>
                <a:cs typeface="ArialUnicodeMS"/>
                <a:sym typeface="ArialUnicodeMS"/>
              </a:defRPr>
            </a:lvl1pPr>
          </a:lstStyle>
          <a:p>
            <a:r>
              <a:rPr lang="es-ES" sz="3600" dirty="0">
                <a:solidFill>
                  <a:schemeClr val="bg1"/>
                </a:solidFill>
                <a:latin typeface="Century Gothic" panose="020B0502020202020204" pitchFamily="34" charset="0"/>
                <a:ea typeface="ＭＳ Ｐゴシック" charset="-128"/>
              </a:rPr>
              <a:t>6. Servicio de consulta de impagos</a:t>
            </a:r>
            <a:endParaRPr sz="3600" dirty="0">
              <a:solidFill>
                <a:schemeClr val="bg1"/>
              </a:solidFill>
              <a:latin typeface="Century Gothic" panose="020B0502020202020204" pitchFamily="34" charset="0"/>
              <a:ea typeface="ＭＳ Ｐゴシック" charset="-128"/>
            </a:endParaRPr>
          </a:p>
        </p:txBody>
      </p:sp>
      <p:pic>
        <p:nvPicPr>
          <p:cNvPr id="39" name="pasted-image.pdf">
            <a:extLst>
              <a:ext uri="{FF2B5EF4-FFF2-40B4-BE49-F238E27FC236}">
                <a16:creationId xmlns:a16="http://schemas.microsoft.com/office/drawing/2014/main" id="{EEBF52BF-A888-4194-A244-365D37527EF7}"/>
              </a:ext>
            </a:extLst>
          </p:cNvPr>
          <p:cNvPicPr>
            <a:picLocks noChangeAspect="1"/>
          </p:cNvPicPr>
          <p:nvPr/>
        </p:nvPicPr>
        <p:blipFill>
          <a:blip r:embed="rId2" cstate="print">
            <a:extLst/>
          </a:blip>
          <a:stretch>
            <a:fillRect/>
          </a:stretch>
        </p:blipFill>
        <p:spPr>
          <a:xfrm>
            <a:off x="419167" y="294618"/>
            <a:ext cx="2087368" cy="727495"/>
          </a:xfrm>
          <a:prstGeom prst="rect">
            <a:avLst/>
          </a:prstGeom>
          <a:ln w="12700">
            <a:miter lim="400000"/>
          </a:ln>
        </p:spPr>
      </p:pic>
      <p:sp>
        <p:nvSpPr>
          <p:cNvPr id="43" name="Shape 284">
            <a:extLst>
              <a:ext uri="{FF2B5EF4-FFF2-40B4-BE49-F238E27FC236}">
                <a16:creationId xmlns:a16="http://schemas.microsoft.com/office/drawing/2014/main" id="{FA4B94D6-8DD5-4803-8C3F-99DE510B68BA}"/>
              </a:ext>
            </a:extLst>
          </p:cNvPr>
          <p:cNvSpPr/>
          <p:nvPr/>
        </p:nvSpPr>
        <p:spPr>
          <a:xfrm>
            <a:off x="1576246" y="2901413"/>
            <a:ext cx="10139504" cy="952281"/>
          </a:xfrm>
          <a:prstGeom prst="rect">
            <a:avLst/>
          </a:prstGeom>
          <a:gradFill flip="none" rotWithShape="1">
            <a:gsLst>
              <a:gs pos="0">
                <a:srgbClr val="DCDEE0">
                  <a:shade val="30000"/>
                  <a:satMod val="115000"/>
                </a:srgbClr>
              </a:gs>
              <a:gs pos="50000">
                <a:srgbClr val="DCDEE0">
                  <a:shade val="67500"/>
                  <a:satMod val="115000"/>
                </a:srgbClr>
              </a:gs>
              <a:gs pos="100000">
                <a:srgbClr val="DCDEE0">
                  <a:shade val="100000"/>
                  <a:satMod val="115000"/>
                </a:srgbClr>
              </a:gs>
            </a:gsLst>
            <a:lin ang="2700000" scaled="1"/>
            <a:tileRect/>
          </a:gradFill>
          <a:ln w="12700">
            <a:miter lim="400000"/>
          </a:ln>
          <a:effectLst>
            <a:outerShdw blurRad="63500" dist="12700" dir="5400000" rotWithShape="0">
              <a:srgbClr val="000000"/>
            </a:outerShdw>
          </a:effectLst>
          <a:scene3d>
            <a:camera prst="orthographicFront"/>
            <a:lightRig rig="threePt" dir="t"/>
          </a:scene3d>
          <a:sp3d>
            <a:bevelT/>
          </a:sp3d>
        </p:spPr>
        <p:txBody>
          <a:bodyPr lIns="72247" tIns="72247" rIns="72247" bIns="72247" anchor="ctr"/>
          <a:lstStyle/>
          <a:p>
            <a:pPr>
              <a:defRPr sz="2400">
                <a:solidFill>
                  <a:srgbClr val="FFFFFF"/>
                </a:solidFill>
                <a:latin typeface="ArialUnicodeMS"/>
                <a:ea typeface="ArialUnicodeMS"/>
                <a:cs typeface="ArialUnicodeMS"/>
                <a:sym typeface="ArialUnicodeMS"/>
              </a:defRPr>
            </a:pPr>
            <a:r>
              <a:rPr lang="es-ES" sz="3416" b="1" dirty="0">
                <a:solidFill>
                  <a:schemeClr val="tx1">
                    <a:lumMod val="75000"/>
                    <a:lumOff val="25000"/>
                  </a:schemeClr>
                </a:solidFill>
                <a:latin typeface="Century Gothic" panose="020B0502020202020204" pitchFamily="34" charset="0"/>
              </a:rPr>
              <a:t>CONSULTA GRATIS</a:t>
            </a:r>
            <a:endParaRPr sz="3416" b="1" dirty="0">
              <a:solidFill>
                <a:schemeClr val="tx1">
                  <a:lumMod val="75000"/>
                  <a:lumOff val="25000"/>
                </a:schemeClr>
              </a:solidFill>
              <a:latin typeface="Century Gothic" panose="020B0502020202020204" pitchFamily="34" charset="0"/>
            </a:endParaRPr>
          </a:p>
        </p:txBody>
      </p:sp>
      <p:sp>
        <p:nvSpPr>
          <p:cNvPr id="3" name="CuadroTexto 2">
            <a:extLst>
              <a:ext uri="{FF2B5EF4-FFF2-40B4-BE49-F238E27FC236}">
                <a16:creationId xmlns:a16="http://schemas.microsoft.com/office/drawing/2014/main" id="{AF16A4D3-7E04-4B84-A22A-017FADB4BE6D}"/>
              </a:ext>
            </a:extLst>
          </p:cNvPr>
          <p:cNvSpPr txBox="1"/>
          <p:nvPr/>
        </p:nvSpPr>
        <p:spPr>
          <a:xfrm>
            <a:off x="1828800" y="4335862"/>
            <a:ext cx="9734550" cy="287258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just" defTabSz="584200" rtl="0" fontAlgn="auto" latinLnBrk="0" hangingPunct="0">
              <a:lnSpc>
                <a:spcPct val="100000"/>
              </a:lnSpc>
              <a:spcBef>
                <a:spcPts val="0"/>
              </a:spcBef>
              <a:spcAft>
                <a:spcPts val="0"/>
              </a:spcAft>
              <a:buClrTx/>
              <a:buSzTx/>
              <a:buFontTx/>
              <a:buNone/>
              <a:tabLst/>
            </a:pPr>
            <a:r>
              <a:rPr kumimoji="0" lang="es-ES" sz="3000" b="0" i="0" u="none" strike="noStrike" cap="none" spc="0" normalizeH="0" baseline="0" dirty="0">
                <a:ln>
                  <a:noFill/>
                </a:ln>
                <a:solidFill>
                  <a:schemeClr val="bg1"/>
                </a:solidFill>
                <a:effectLst/>
                <a:uFillTx/>
                <a:latin typeface="Century Gothic" panose="020B0502020202020204" pitchFamily="34" charset="0"/>
                <a:sym typeface="Helvetica Light"/>
              </a:rPr>
              <a:t>La información contenida en el fichero de morosidad </a:t>
            </a:r>
            <a:r>
              <a:rPr kumimoji="0" lang="es-ES" sz="3000" b="0" i="0" u="none" strike="noStrike" cap="none" spc="0" normalizeH="0" baseline="0" dirty="0" err="1">
                <a:ln>
                  <a:noFill/>
                </a:ln>
                <a:solidFill>
                  <a:schemeClr val="bg1"/>
                </a:solidFill>
                <a:effectLst/>
                <a:uFillTx/>
                <a:latin typeface="Century Gothic" panose="020B0502020202020204" pitchFamily="34" charset="0"/>
                <a:sym typeface="Helvetica Light"/>
              </a:rPr>
              <a:t>Icired</a:t>
            </a:r>
            <a:r>
              <a:rPr kumimoji="0" lang="es-ES" sz="3000" b="0" i="0" u="none" strike="noStrike" cap="none" spc="0" normalizeH="0" baseline="0" dirty="0">
                <a:ln>
                  <a:noFill/>
                </a:ln>
                <a:solidFill>
                  <a:schemeClr val="bg1"/>
                </a:solidFill>
                <a:effectLst/>
                <a:uFillTx/>
                <a:latin typeface="Century Gothic" panose="020B0502020202020204" pitchFamily="34" charset="0"/>
                <a:sym typeface="Helvetica Light"/>
              </a:rPr>
              <a:t> puede ser </a:t>
            </a:r>
            <a:r>
              <a:rPr kumimoji="0" lang="es-ES" sz="3000" b="1" i="0" u="none" strike="noStrike" cap="none" spc="0" normalizeH="0" baseline="0" dirty="0">
                <a:ln>
                  <a:noFill/>
                </a:ln>
                <a:solidFill>
                  <a:schemeClr val="bg1"/>
                </a:solidFill>
                <a:effectLst/>
                <a:uFillTx/>
                <a:latin typeface="Century Gothic" panose="020B0502020202020204" pitchFamily="34" charset="0"/>
                <a:sym typeface="Helvetica Light"/>
              </a:rPr>
              <a:t>consultada de forma gratuita </a:t>
            </a:r>
            <a:r>
              <a:rPr kumimoji="0" lang="es-ES" sz="3000" b="0" i="0" u="none" strike="noStrike" cap="none" spc="0" normalizeH="0" baseline="0" dirty="0">
                <a:ln>
                  <a:noFill/>
                </a:ln>
                <a:solidFill>
                  <a:schemeClr val="bg1"/>
                </a:solidFill>
                <a:effectLst/>
                <a:uFillTx/>
                <a:latin typeface="Century Gothic" panose="020B0502020202020204" pitchFamily="34" charset="0"/>
                <a:sym typeface="Helvetica Light"/>
              </a:rPr>
              <a:t>por cualquier entidad bancaria, financiera</a:t>
            </a:r>
            <a:r>
              <a:rPr lang="es-ES" sz="3000" dirty="0">
                <a:solidFill>
                  <a:schemeClr val="bg1"/>
                </a:solidFill>
                <a:latin typeface="Century Gothic" panose="020B0502020202020204" pitchFamily="34" charset="0"/>
              </a:rPr>
              <a:t> o</a:t>
            </a:r>
            <a:r>
              <a:rPr kumimoji="0" lang="es-ES" sz="3000" b="0" i="0" u="none" strike="noStrike" cap="none" spc="0" normalizeH="0" baseline="0" dirty="0">
                <a:ln>
                  <a:noFill/>
                </a:ln>
                <a:solidFill>
                  <a:schemeClr val="bg1"/>
                </a:solidFill>
                <a:effectLst/>
                <a:uFillTx/>
                <a:latin typeface="Century Gothic" panose="020B0502020202020204" pitchFamily="34" charset="0"/>
                <a:sym typeface="Helvetica Light"/>
              </a:rPr>
              <a:t> empresa o particular que tenga un interé</a:t>
            </a:r>
            <a:r>
              <a:rPr lang="es-ES" sz="3000" dirty="0">
                <a:solidFill>
                  <a:schemeClr val="bg1"/>
                </a:solidFill>
                <a:latin typeface="Century Gothic" panose="020B0502020202020204" pitchFamily="34" charset="0"/>
              </a:rPr>
              <a:t>s legitimo y que por tanto cumpla la normativa en vigor.</a:t>
            </a:r>
            <a:endParaRPr kumimoji="0" lang="es-ES" sz="3000" b="0" i="0" u="none" strike="noStrike" cap="none" spc="0" normalizeH="0" baseline="0" dirty="0">
              <a:ln>
                <a:noFill/>
              </a:ln>
              <a:solidFill>
                <a:schemeClr val="bg1"/>
              </a:solidFill>
              <a:effectLst/>
              <a:uFillTx/>
              <a:latin typeface="Century Gothic" panose="020B0502020202020204" pitchFamily="34" charset="0"/>
              <a:sym typeface="Helvetica Light"/>
            </a:endParaRPr>
          </a:p>
        </p:txBody>
      </p:sp>
      <p:pic>
        <p:nvPicPr>
          <p:cNvPr id="11" name="Picture 2" descr="Resultado de imagen de everis">
            <a:extLst>
              <a:ext uri="{FF2B5EF4-FFF2-40B4-BE49-F238E27FC236}">
                <a16:creationId xmlns:a16="http://schemas.microsoft.com/office/drawing/2014/main" id="{4C56D87A-C2C4-4083-9B79-D7ADB5E814F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40299" y="8578418"/>
            <a:ext cx="2018011" cy="153609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0" descr="Resultado de imagen de einforma">
            <a:extLst>
              <a:ext uri="{FF2B5EF4-FFF2-40B4-BE49-F238E27FC236}">
                <a16:creationId xmlns:a16="http://schemas.microsoft.com/office/drawing/2014/main" id="{E6C0B26D-7D0E-4BD7-9AB5-33A37E73D1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8970155"/>
            <a:ext cx="1954213" cy="716770"/>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Group 40">
            <a:extLst>
              <a:ext uri="{FF2B5EF4-FFF2-40B4-BE49-F238E27FC236}">
                <a16:creationId xmlns:a16="http://schemas.microsoft.com/office/drawing/2014/main" id="{55C60659-6064-4399-81FD-237EB6D78CA3}"/>
              </a:ext>
            </a:extLst>
          </p:cNvPr>
          <p:cNvGrpSpPr/>
          <p:nvPr/>
        </p:nvGrpSpPr>
        <p:grpSpPr>
          <a:xfrm rot="705534">
            <a:off x="2176036" y="2513832"/>
            <a:ext cx="1324632" cy="1481800"/>
            <a:chOff x="1331012" y="-212627"/>
            <a:chExt cx="6278791" cy="5983887"/>
          </a:xfrm>
        </p:grpSpPr>
        <p:grpSp>
          <p:nvGrpSpPr>
            <p:cNvPr id="32" name="Group 41">
              <a:extLst>
                <a:ext uri="{FF2B5EF4-FFF2-40B4-BE49-F238E27FC236}">
                  <a16:creationId xmlns:a16="http://schemas.microsoft.com/office/drawing/2014/main" id="{BC271CB0-E741-4D01-929E-2B80BE3E6DA5}"/>
                </a:ext>
              </a:extLst>
            </p:cNvPr>
            <p:cNvGrpSpPr/>
            <p:nvPr/>
          </p:nvGrpSpPr>
          <p:grpSpPr>
            <a:xfrm>
              <a:off x="1331012" y="-212627"/>
              <a:ext cx="3214722" cy="4305419"/>
              <a:chOff x="1331012" y="-212627"/>
              <a:chExt cx="3214722" cy="4305419"/>
            </a:xfrm>
          </p:grpSpPr>
          <p:sp>
            <p:nvSpPr>
              <p:cNvPr id="46" name="Shape 6">
                <a:extLst>
                  <a:ext uri="{FF2B5EF4-FFF2-40B4-BE49-F238E27FC236}">
                    <a16:creationId xmlns:a16="http://schemas.microsoft.com/office/drawing/2014/main" id="{3EB7C3B7-5005-407A-8902-191E43DF850D}"/>
                  </a:ext>
                </a:extLst>
              </p:cNvPr>
              <p:cNvSpPr/>
              <p:nvPr/>
            </p:nvSpPr>
            <p:spPr>
              <a:xfrm>
                <a:off x="1331012" y="-212627"/>
                <a:ext cx="3214722" cy="4305419"/>
              </a:xfrm>
              <a:custGeom>
                <a:avLst/>
                <a:gdLst/>
                <a:ahLst/>
                <a:cxnLst>
                  <a:cxn ang="0">
                    <a:pos x="wd2" y="hd2"/>
                  </a:cxn>
                  <a:cxn ang="5400000">
                    <a:pos x="wd2" y="hd2"/>
                  </a:cxn>
                  <a:cxn ang="10800000">
                    <a:pos x="wd2" y="hd2"/>
                  </a:cxn>
                  <a:cxn ang="16200000">
                    <a:pos x="wd2" y="hd2"/>
                  </a:cxn>
                </a:cxnLst>
                <a:rect l="0" t="0" r="r" b="b"/>
                <a:pathLst>
                  <a:path w="21600" h="21600" extrusionOk="0">
                    <a:moveTo>
                      <a:pt x="738" y="0"/>
                    </a:moveTo>
                    <a:cubicBezTo>
                      <a:pt x="332" y="0"/>
                      <a:pt x="0" y="235"/>
                      <a:pt x="0" y="522"/>
                    </a:cubicBezTo>
                    <a:lnTo>
                      <a:pt x="0" y="21078"/>
                    </a:lnTo>
                    <a:cubicBezTo>
                      <a:pt x="0" y="21365"/>
                      <a:pt x="332" y="21600"/>
                      <a:pt x="738" y="21600"/>
                    </a:cubicBezTo>
                    <a:lnTo>
                      <a:pt x="20861" y="21600"/>
                    </a:lnTo>
                    <a:cubicBezTo>
                      <a:pt x="21268" y="21600"/>
                      <a:pt x="21600" y="21365"/>
                      <a:pt x="21600" y="21078"/>
                    </a:cubicBezTo>
                    <a:lnTo>
                      <a:pt x="21600" y="522"/>
                    </a:lnTo>
                    <a:cubicBezTo>
                      <a:pt x="21600" y="235"/>
                      <a:pt x="21268" y="0"/>
                      <a:pt x="20861" y="0"/>
                    </a:cubicBezTo>
                    <a:cubicBezTo>
                      <a:pt x="20861" y="0"/>
                      <a:pt x="738" y="0"/>
                      <a:pt x="738" y="0"/>
                    </a:cubicBezTo>
                    <a:close/>
                  </a:path>
                </a:pathLst>
              </a:custGeom>
              <a:solidFill>
                <a:schemeClr val="bg2">
                  <a:lumMod val="20000"/>
                  <a:lumOff val="8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dirty="0">
                  <a:latin typeface="Century Gothic" charset="0"/>
                  <a:ea typeface="Century Gothic" charset="0"/>
                  <a:cs typeface="Century Gothic" charset="0"/>
                </a:endParaRPr>
              </a:p>
            </p:txBody>
          </p:sp>
          <p:sp>
            <p:nvSpPr>
              <p:cNvPr id="47" name="Shape 7">
                <a:extLst>
                  <a:ext uri="{FF2B5EF4-FFF2-40B4-BE49-F238E27FC236}">
                    <a16:creationId xmlns:a16="http://schemas.microsoft.com/office/drawing/2014/main" id="{EDA42E0C-E854-4CA8-A603-1E38CBD24C6E}"/>
                  </a:ext>
                </a:extLst>
              </p:cNvPr>
              <p:cNvSpPr/>
              <p:nvPr/>
            </p:nvSpPr>
            <p:spPr>
              <a:xfrm>
                <a:off x="1585012" y="41373"/>
                <a:ext cx="2698550" cy="38165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cubicBezTo>
                      <a:pt x="21600" y="0"/>
                      <a:pt x="0" y="0"/>
                      <a:pt x="0" y="0"/>
                    </a:cubicBezTo>
                    <a:close/>
                  </a:path>
                </a:pathLst>
              </a:custGeom>
              <a:solidFill>
                <a:srgbClr val="FEFEFE"/>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dirty="0">
                  <a:latin typeface="Century Gothic" charset="0"/>
                  <a:ea typeface="Century Gothic" charset="0"/>
                  <a:cs typeface="Century Gothic" charset="0"/>
                </a:endParaRPr>
              </a:p>
            </p:txBody>
          </p:sp>
          <p:sp>
            <p:nvSpPr>
              <p:cNvPr id="48" name="Freeform 55">
                <a:extLst>
                  <a:ext uri="{FF2B5EF4-FFF2-40B4-BE49-F238E27FC236}">
                    <a16:creationId xmlns:a16="http://schemas.microsoft.com/office/drawing/2014/main" id="{280AABAB-408C-46C6-B70B-D0D647D0CE3C}"/>
                  </a:ext>
                </a:extLst>
              </p:cNvPr>
              <p:cNvSpPr/>
              <p:nvPr/>
            </p:nvSpPr>
            <p:spPr>
              <a:xfrm>
                <a:off x="1927912" y="2581373"/>
                <a:ext cx="2011877" cy="809065"/>
              </a:xfrm>
              <a:custGeom>
                <a:avLst/>
                <a:gdLst>
                  <a:gd name="connsiteX0" fmla="*/ 0 w 2011877"/>
                  <a:gd name="connsiteY0" fmla="*/ 749300 h 809065"/>
                  <a:gd name="connsiteX1" fmla="*/ 1005973 w 2011877"/>
                  <a:gd name="connsiteY1" fmla="*/ 749300 h 809065"/>
                  <a:gd name="connsiteX2" fmla="*/ 1005973 w 2011877"/>
                  <a:gd name="connsiteY2" fmla="*/ 809065 h 809065"/>
                  <a:gd name="connsiteX3" fmla="*/ 0 w 2011877"/>
                  <a:gd name="connsiteY3" fmla="*/ 809065 h 809065"/>
                  <a:gd name="connsiteX4" fmla="*/ 0 w 2011877"/>
                  <a:gd name="connsiteY4" fmla="*/ 749300 h 809065"/>
                  <a:gd name="connsiteX5" fmla="*/ 0 w 2011877"/>
                  <a:gd name="connsiteY5" fmla="*/ 596900 h 809065"/>
                  <a:gd name="connsiteX6" fmla="*/ 2011877 w 2011877"/>
                  <a:gd name="connsiteY6" fmla="*/ 596900 h 809065"/>
                  <a:gd name="connsiteX7" fmla="*/ 2011877 w 2011877"/>
                  <a:gd name="connsiteY7" fmla="*/ 656712 h 809065"/>
                  <a:gd name="connsiteX8" fmla="*/ 0 w 2011877"/>
                  <a:gd name="connsiteY8" fmla="*/ 656712 h 809065"/>
                  <a:gd name="connsiteX9" fmla="*/ 0 w 2011877"/>
                  <a:gd name="connsiteY9" fmla="*/ 596900 h 809065"/>
                  <a:gd name="connsiteX10" fmla="*/ 0 w 2011877"/>
                  <a:gd name="connsiteY10" fmla="*/ 444500 h 809065"/>
                  <a:gd name="connsiteX11" fmla="*/ 2011877 w 2011877"/>
                  <a:gd name="connsiteY11" fmla="*/ 444500 h 809065"/>
                  <a:gd name="connsiteX12" fmla="*/ 2011877 w 2011877"/>
                  <a:gd name="connsiteY12" fmla="*/ 504265 h 809065"/>
                  <a:gd name="connsiteX13" fmla="*/ 0 w 2011877"/>
                  <a:gd name="connsiteY13" fmla="*/ 504265 h 809065"/>
                  <a:gd name="connsiteX14" fmla="*/ 0 w 2011877"/>
                  <a:gd name="connsiteY14" fmla="*/ 444500 h 809065"/>
                  <a:gd name="connsiteX15" fmla="*/ 0 w 2011877"/>
                  <a:gd name="connsiteY15" fmla="*/ 292100 h 809065"/>
                  <a:gd name="connsiteX16" fmla="*/ 2004220 w 2011877"/>
                  <a:gd name="connsiteY16" fmla="*/ 292100 h 809065"/>
                  <a:gd name="connsiteX17" fmla="*/ 2004220 w 2011877"/>
                  <a:gd name="connsiteY17" fmla="*/ 351868 h 809065"/>
                  <a:gd name="connsiteX18" fmla="*/ 0 w 2011877"/>
                  <a:gd name="connsiteY18" fmla="*/ 351868 h 809065"/>
                  <a:gd name="connsiteX19" fmla="*/ 0 w 2011877"/>
                  <a:gd name="connsiteY19" fmla="*/ 152400 h 809065"/>
                  <a:gd name="connsiteX20" fmla="*/ 2011877 w 2011877"/>
                  <a:gd name="connsiteY20" fmla="*/ 152400 h 809065"/>
                  <a:gd name="connsiteX21" fmla="*/ 2011877 w 2011877"/>
                  <a:gd name="connsiteY21" fmla="*/ 212210 h 809065"/>
                  <a:gd name="connsiteX22" fmla="*/ 0 w 2011877"/>
                  <a:gd name="connsiteY22" fmla="*/ 212210 h 809065"/>
                  <a:gd name="connsiteX23" fmla="*/ 0 w 2011877"/>
                  <a:gd name="connsiteY23" fmla="*/ 152400 h 809065"/>
                  <a:gd name="connsiteX24" fmla="*/ 0 w 2011877"/>
                  <a:gd name="connsiteY24" fmla="*/ 0 h 809065"/>
                  <a:gd name="connsiteX25" fmla="*/ 2011877 w 2011877"/>
                  <a:gd name="connsiteY25" fmla="*/ 0 h 809065"/>
                  <a:gd name="connsiteX26" fmla="*/ 2011877 w 2011877"/>
                  <a:gd name="connsiteY26" fmla="*/ 59765 h 809065"/>
                  <a:gd name="connsiteX27" fmla="*/ 0 w 2011877"/>
                  <a:gd name="connsiteY27" fmla="*/ 59765 h 809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011877" h="809065">
                    <a:moveTo>
                      <a:pt x="0" y="749300"/>
                    </a:moveTo>
                    <a:lnTo>
                      <a:pt x="1005973" y="749300"/>
                    </a:lnTo>
                    <a:lnTo>
                      <a:pt x="1005973" y="809065"/>
                    </a:lnTo>
                    <a:lnTo>
                      <a:pt x="0" y="809065"/>
                    </a:lnTo>
                    <a:cubicBezTo>
                      <a:pt x="0" y="809065"/>
                      <a:pt x="0" y="749300"/>
                      <a:pt x="0" y="749300"/>
                    </a:cubicBezTo>
                    <a:close/>
                    <a:moveTo>
                      <a:pt x="0" y="596900"/>
                    </a:moveTo>
                    <a:lnTo>
                      <a:pt x="2011877" y="596900"/>
                    </a:lnTo>
                    <a:lnTo>
                      <a:pt x="2011877" y="656712"/>
                    </a:lnTo>
                    <a:lnTo>
                      <a:pt x="0" y="656712"/>
                    </a:lnTo>
                    <a:cubicBezTo>
                      <a:pt x="0" y="656712"/>
                      <a:pt x="0" y="596900"/>
                      <a:pt x="0" y="596900"/>
                    </a:cubicBezTo>
                    <a:close/>
                    <a:moveTo>
                      <a:pt x="0" y="444500"/>
                    </a:moveTo>
                    <a:lnTo>
                      <a:pt x="2011877" y="444500"/>
                    </a:lnTo>
                    <a:lnTo>
                      <a:pt x="2011877" y="504265"/>
                    </a:lnTo>
                    <a:lnTo>
                      <a:pt x="0" y="504265"/>
                    </a:lnTo>
                    <a:cubicBezTo>
                      <a:pt x="0" y="504265"/>
                      <a:pt x="0" y="444500"/>
                      <a:pt x="0" y="444500"/>
                    </a:cubicBezTo>
                    <a:close/>
                    <a:moveTo>
                      <a:pt x="0" y="292100"/>
                    </a:moveTo>
                    <a:lnTo>
                      <a:pt x="2004220" y="292100"/>
                    </a:lnTo>
                    <a:cubicBezTo>
                      <a:pt x="2004220" y="292100"/>
                      <a:pt x="2004220" y="351868"/>
                      <a:pt x="2004220" y="351868"/>
                    </a:cubicBezTo>
                    <a:lnTo>
                      <a:pt x="0" y="351868"/>
                    </a:lnTo>
                    <a:close/>
                    <a:moveTo>
                      <a:pt x="0" y="152400"/>
                    </a:moveTo>
                    <a:lnTo>
                      <a:pt x="2011877" y="152400"/>
                    </a:lnTo>
                    <a:lnTo>
                      <a:pt x="2011877" y="212210"/>
                    </a:lnTo>
                    <a:lnTo>
                      <a:pt x="0" y="212210"/>
                    </a:lnTo>
                    <a:cubicBezTo>
                      <a:pt x="0" y="212210"/>
                      <a:pt x="0" y="152400"/>
                      <a:pt x="0" y="152400"/>
                    </a:cubicBezTo>
                    <a:close/>
                    <a:moveTo>
                      <a:pt x="0" y="0"/>
                    </a:moveTo>
                    <a:cubicBezTo>
                      <a:pt x="0" y="0"/>
                      <a:pt x="2011877" y="0"/>
                      <a:pt x="2011877" y="0"/>
                    </a:cubicBezTo>
                    <a:lnTo>
                      <a:pt x="2011877" y="59765"/>
                    </a:lnTo>
                    <a:lnTo>
                      <a:pt x="0" y="59765"/>
                    </a:lnTo>
                    <a:close/>
                  </a:path>
                </a:pathLst>
              </a:custGeom>
              <a:solidFill>
                <a:schemeClr val="accent1">
                  <a:lumMod val="20000"/>
                  <a:lumOff val="80000"/>
                </a:schemeClr>
              </a:solidFill>
              <a:ln w="12700">
                <a:miter lim="400000"/>
              </a:ln>
            </p:spPr>
            <p:txBody>
              <a:bodyPr wrap="square" lIns="0" tIns="0" rIns="0" bIns="0" anchor="ctr">
                <a:noAutofit/>
              </a:bodyPr>
              <a:lstStyle/>
              <a:p>
                <a:pPr lvl="0">
                  <a:defRPr sz="3000">
                    <a:solidFill>
                      <a:srgbClr val="FFFFFF"/>
                    </a:solidFill>
                    <a:effectLst>
                      <a:outerShdw blurRad="38100" dist="12700" dir="5400000" rotWithShape="0">
                        <a:srgbClr val="000000">
                          <a:alpha val="50000"/>
                        </a:srgbClr>
                      </a:outerShdw>
                    </a:effectLst>
                  </a:defRPr>
                </a:pPr>
                <a:endParaRPr dirty="0">
                  <a:latin typeface="Century Gothic" charset="0"/>
                  <a:ea typeface="Century Gothic" charset="0"/>
                  <a:cs typeface="Century Gothic" charset="0"/>
                </a:endParaRPr>
              </a:p>
            </p:txBody>
          </p:sp>
          <p:sp>
            <p:nvSpPr>
              <p:cNvPr id="49" name="Freeform 56">
                <a:extLst>
                  <a:ext uri="{FF2B5EF4-FFF2-40B4-BE49-F238E27FC236}">
                    <a16:creationId xmlns:a16="http://schemas.microsoft.com/office/drawing/2014/main" id="{354CD4EC-796F-42D7-97C9-8F42FAC3A2BB}"/>
                  </a:ext>
                </a:extLst>
              </p:cNvPr>
              <p:cNvSpPr/>
              <p:nvPr/>
            </p:nvSpPr>
            <p:spPr>
              <a:xfrm>
                <a:off x="1940612" y="574773"/>
                <a:ext cx="2000172" cy="1689788"/>
              </a:xfrm>
              <a:custGeom>
                <a:avLst/>
                <a:gdLst>
                  <a:gd name="connsiteX0" fmla="*/ 533400 w 2000172"/>
                  <a:gd name="connsiteY0" fmla="*/ 1473200 h 1689788"/>
                  <a:gd name="connsiteX1" fmla="*/ 2000172 w 2000172"/>
                  <a:gd name="connsiteY1" fmla="*/ 1473200 h 1689788"/>
                  <a:gd name="connsiteX2" fmla="*/ 2000172 w 2000172"/>
                  <a:gd name="connsiteY2" fmla="*/ 1539357 h 1689788"/>
                  <a:gd name="connsiteX3" fmla="*/ 533400 w 2000172"/>
                  <a:gd name="connsiteY3" fmla="*/ 1539357 h 1689788"/>
                  <a:gd name="connsiteX4" fmla="*/ 533400 w 2000172"/>
                  <a:gd name="connsiteY4" fmla="*/ 1473200 h 1689788"/>
                  <a:gd name="connsiteX5" fmla="*/ 178118 w 2000172"/>
                  <a:gd name="connsiteY5" fmla="*/ 1369129 h 1689788"/>
                  <a:gd name="connsiteX6" fmla="*/ 35607 w 2000172"/>
                  <a:gd name="connsiteY6" fmla="*/ 1511644 h 1689788"/>
                  <a:gd name="connsiteX7" fmla="*/ 178118 w 2000172"/>
                  <a:gd name="connsiteY7" fmla="*/ 1654159 h 1689788"/>
                  <a:gd name="connsiteX8" fmla="*/ 320630 w 2000172"/>
                  <a:gd name="connsiteY8" fmla="*/ 1511644 h 1689788"/>
                  <a:gd name="connsiteX9" fmla="*/ 178118 w 2000172"/>
                  <a:gd name="connsiteY9" fmla="*/ 1369129 h 1689788"/>
                  <a:gd name="connsiteX10" fmla="*/ 178118 w 2000172"/>
                  <a:gd name="connsiteY10" fmla="*/ 1333500 h 1689788"/>
                  <a:gd name="connsiteX11" fmla="*/ 356237 w 2000172"/>
                  <a:gd name="connsiteY11" fmla="*/ 1511644 h 1689788"/>
                  <a:gd name="connsiteX12" fmla="*/ 178118 w 2000172"/>
                  <a:gd name="connsiteY12" fmla="*/ 1689788 h 1689788"/>
                  <a:gd name="connsiteX13" fmla="*/ 0 w 2000172"/>
                  <a:gd name="connsiteY13" fmla="*/ 1511644 h 1689788"/>
                  <a:gd name="connsiteX14" fmla="*/ 178118 w 2000172"/>
                  <a:gd name="connsiteY14" fmla="*/ 1333500 h 1689788"/>
                  <a:gd name="connsiteX15" fmla="*/ 533400 w 2000172"/>
                  <a:gd name="connsiteY15" fmla="*/ 1028700 h 1689788"/>
                  <a:gd name="connsiteX16" fmla="*/ 2000172 w 2000172"/>
                  <a:gd name="connsiteY16" fmla="*/ 1028700 h 1689788"/>
                  <a:gd name="connsiteX17" fmla="*/ 2000172 w 2000172"/>
                  <a:gd name="connsiteY17" fmla="*/ 1094855 h 1689788"/>
                  <a:gd name="connsiteX18" fmla="*/ 533400 w 2000172"/>
                  <a:gd name="connsiteY18" fmla="*/ 1094855 h 1689788"/>
                  <a:gd name="connsiteX19" fmla="*/ 533400 w 2000172"/>
                  <a:gd name="connsiteY19" fmla="*/ 1028700 h 1689788"/>
                  <a:gd name="connsiteX20" fmla="*/ 178118 w 2000172"/>
                  <a:gd name="connsiteY20" fmla="*/ 924628 h 1689788"/>
                  <a:gd name="connsiteX21" fmla="*/ 35607 w 2000172"/>
                  <a:gd name="connsiteY21" fmla="*/ 1067142 h 1689788"/>
                  <a:gd name="connsiteX22" fmla="*/ 178118 w 2000172"/>
                  <a:gd name="connsiteY22" fmla="*/ 1209671 h 1689788"/>
                  <a:gd name="connsiteX23" fmla="*/ 320630 w 2000172"/>
                  <a:gd name="connsiteY23" fmla="*/ 1067142 h 1689788"/>
                  <a:gd name="connsiteX24" fmla="*/ 178118 w 2000172"/>
                  <a:gd name="connsiteY24" fmla="*/ 924628 h 1689788"/>
                  <a:gd name="connsiteX25" fmla="*/ 178118 w 2000172"/>
                  <a:gd name="connsiteY25" fmla="*/ 889000 h 1689788"/>
                  <a:gd name="connsiteX26" fmla="*/ 356237 w 2000172"/>
                  <a:gd name="connsiteY26" fmla="*/ 1067142 h 1689788"/>
                  <a:gd name="connsiteX27" fmla="*/ 178118 w 2000172"/>
                  <a:gd name="connsiteY27" fmla="*/ 1245283 h 1689788"/>
                  <a:gd name="connsiteX28" fmla="*/ 0 w 2000172"/>
                  <a:gd name="connsiteY28" fmla="*/ 1067142 h 1689788"/>
                  <a:gd name="connsiteX29" fmla="*/ 178118 w 2000172"/>
                  <a:gd name="connsiteY29" fmla="*/ 889000 h 1689788"/>
                  <a:gd name="connsiteX30" fmla="*/ 533400 w 2000172"/>
                  <a:gd name="connsiteY30" fmla="*/ 584200 h 1689788"/>
                  <a:gd name="connsiteX31" fmla="*/ 2000172 w 2000172"/>
                  <a:gd name="connsiteY31" fmla="*/ 584200 h 1689788"/>
                  <a:gd name="connsiteX32" fmla="*/ 2000172 w 2000172"/>
                  <a:gd name="connsiteY32" fmla="*/ 650380 h 1689788"/>
                  <a:gd name="connsiteX33" fmla="*/ 533400 w 2000172"/>
                  <a:gd name="connsiteY33" fmla="*/ 650380 h 1689788"/>
                  <a:gd name="connsiteX34" fmla="*/ 533400 w 2000172"/>
                  <a:gd name="connsiteY34" fmla="*/ 584200 h 1689788"/>
                  <a:gd name="connsiteX35" fmla="*/ 178118 w 2000172"/>
                  <a:gd name="connsiteY35" fmla="*/ 480107 h 1689788"/>
                  <a:gd name="connsiteX36" fmla="*/ 35607 w 2000172"/>
                  <a:gd name="connsiteY36" fmla="*/ 622620 h 1689788"/>
                  <a:gd name="connsiteX37" fmla="*/ 178118 w 2000172"/>
                  <a:gd name="connsiteY37" fmla="*/ 765132 h 1689788"/>
                  <a:gd name="connsiteX38" fmla="*/ 320630 w 2000172"/>
                  <a:gd name="connsiteY38" fmla="*/ 622620 h 1689788"/>
                  <a:gd name="connsiteX39" fmla="*/ 178118 w 2000172"/>
                  <a:gd name="connsiteY39" fmla="*/ 480107 h 1689788"/>
                  <a:gd name="connsiteX40" fmla="*/ 178118 w 2000172"/>
                  <a:gd name="connsiteY40" fmla="*/ 444500 h 1689788"/>
                  <a:gd name="connsiteX41" fmla="*/ 356237 w 2000172"/>
                  <a:gd name="connsiteY41" fmla="*/ 622620 h 1689788"/>
                  <a:gd name="connsiteX42" fmla="*/ 178118 w 2000172"/>
                  <a:gd name="connsiteY42" fmla="*/ 800739 h 1689788"/>
                  <a:gd name="connsiteX43" fmla="*/ 0 w 2000172"/>
                  <a:gd name="connsiteY43" fmla="*/ 622620 h 1689788"/>
                  <a:gd name="connsiteX44" fmla="*/ 178118 w 2000172"/>
                  <a:gd name="connsiteY44" fmla="*/ 444500 h 1689788"/>
                  <a:gd name="connsiteX45" fmla="*/ 533400 w 2000172"/>
                  <a:gd name="connsiteY45" fmla="*/ 152400 h 1689788"/>
                  <a:gd name="connsiteX46" fmla="*/ 2000172 w 2000172"/>
                  <a:gd name="connsiteY46" fmla="*/ 152400 h 1689788"/>
                  <a:gd name="connsiteX47" fmla="*/ 2000172 w 2000172"/>
                  <a:gd name="connsiteY47" fmla="*/ 218548 h 1689788"/>
                  <a:gd name="connsiteX48" fmla="*/ 533400 w 2000172"/>
                  <a:gd name="connsiteY48" fmla="*/ 218548 h 1689788"/>
                  <a:gd name="connsiteX49" fmla="*/ 178118 w 2000172"/>
                  <a:gd name="connsiteY49" fmla="*/ 35626 h 1689788"/>
                  <a:gd name="connsiteX50" fmla="*/ 35607 w 2000172"/>
                  <a:gd name="connsiteY50" fmla="*/ 178115 h 1689788"/>
                  <a:gd name="connsiteX51" fmla="*/ 178118 w 2000172"/>
                  <a:gd name="connsiteY51" fmla="*/ 320636 h 1689788"/>
                  <a:gd name="connsiteX52" fmla="*/ 320630 w 2000172"/>
                  <a:gd name="connsiteY52" fmla="*/ 178115 h 1689788"/>
                  <a:gd name="connsiteX53" fmla="*/ 178118 w 2000172"/>
                  <a:gd name="connsiteY53" fmla="*/ 35626 h 1689788"/>
                  <a:gd name="connsiteX54" fmla="*/ 178118 w 2000172"/>
                  <a:gd name="connsiteY54" fmla="*/ 0 h 1689788"/>
                  <a:gd name="connsiteX55" fmla="*/ 356237 w 2000172"/>
                  <a:gd name="connsiteY55" fmla="*/ 178115 h 1689788"/>
                  <a:gd name="connsiteX56" fmla="*/ 178118 w 2000172"/>
                  <a:gd name="connsiteY56" fmla="*/ 356262 h 1689788"/>
                  <a:gd name="connsiteX57" fmla="*/ 0 w 2000172"/>
                  <a:gd name="connsiteY57" fmla="*/ 178115 h 1689788"/>
                  <a:gd name="connsiteX58" fmla="*/ 178118 w 2000172"/>
                  <a:gd name="connsiteY58" fmla="*/ 0 h 1689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2000172" h="1689788">
                    <a:moveTo>
                      <a:pt x="533400" y="1473200"/>
                    </a:moveTo>
                    <a:lnTo>
                      <a:pt x="2000172" y="1473200"/>
                    </a:lnTo>
                    <a:lnTo>
                      <a:pt x="2000172" y="1539357"/>
                    </a:lnTo>
                    <a:lnTo>
                      <a:pt x="533400" y="1539357"/>
                    </a:lnTo>
                    <a:cubicBezTo>
                      <a:pt x="533400" y="1539357"/>
                      <a:pt x="533400" y="1473200"/>
                      <a:pt x="533400" y="1473200"/>
                    </a:cubicBezTo>
                    <a:close/>
                    <a:moveTo>
                      <a:pt x="178118" y="1369129"/>
                    </a:moveTo>
                    <a:cubicBezTo>
                      <a:pt x="99482" y="1369129"/>
                      <a:pt x="35607" y="1433046"/>
                      <a:pt x="35607" y="1511644"/>
                    </a:cubicBezTo>
                    <a:cubicBezTo>
                      <a:pt x="35607" y="1590225"/>
                      <a:pt x="99482" y="1654159"/>
                      <a:pt x="178118" y="1654159"/>
                    </a:cubicBezTo>
                    <a:cubicBezTo>
                      <a:pt x="256672" y="1654159"/>
                      <a:pt x="320630" y="1590225"/>
                      <a:pt x="320630" y="1511644"/>
                    </a:cubicBezTo>
                    <a:cubicBezTo>
                      <a:pt x="320630" y="1433046"/>
                      <a:pt x="256672" y="1369129"/>
                      <a:pt x="178118" y="1369129"/>
                    </a:cubicBezTo>
                    <a:close/>
                    <a:moveTo>
                      <a:pt x="178118" y="1333500"/>
                    </a:moveTo>
                    <a:cubicBezTo>
                      <a:pt x="276298" y="1333500"/>
                      <a:pt x="356237" y="1413401"/>
                      <a:pt x="356237" y="1511644"/>
                    </a:cubicBezTo>
                    <a:cubicBezTo>
                      <a:pt x="356237" y="1609854"/>
                      <a:pt x="276298" y="1689788"/>
                      <a:pt x="178118" y="1689788"/>
                    </a:cubicBezTo>
                    <a:cubicBezTo>
                      <a:pt x="79856" y="1689788"/>
                      <a:pt x="0" y="1609854"/>
                      <a:pt x="0" y="1511644"/>
                    </a:cubicBezTo>
                    <a:cubicBezTo>
                      <a:pt x="0" y="1413401"/>
                      <a:pt x="79856" y="1333500"/>
                      <a:pt x="178118" y="1333500"/>
                    </a:cubicBezTo>
                    <a:close/>
                    <a:moveTo>
                      <a:pt x="533400" y="1028700"/>
                    </a:moveTo>
                    <a:lnTo>
                      <a:pt x="2000172" y="1028700"/>
                    </a:lnTo>
                    <a:lnTo>
                      <a:pt x="2000172" y="1094855"/>
                    </a:lnTo>
                    <a:lnTo>
                      <a:pt x="533400" y="1094855"/>
                    </a:lnTo>
                    <a:cubicBezTo>
                      <a:pt x="533400" y="1094855"/>
                      <a:pt x="533400" y="1028700"/>
                      <a:pt x="533400" y="1028700"/>
                    </a:cubicBezTo>
                    <a:close/>
                    <a:moveTo>
                      <a:pt x="178118" y="924628"/>
                    </a:moveTo>
                    <a:cubicBezTo>
                      <a:pt x="99482" y="924628"/>
                      <a:pt x="35607" y="988545"/>
                      <a:pt x="35607" y="1067142"/>
                    </a:cubicBezTo>
                    <a:cubicBezTo>
                      <a:pt x="35607" y="1145705"/>
                      <a:pt x="99482" y="1209671"/>
                      <a:pt x="178118" y="1209671"/>
                    </a:cubicBezTo>
                    <a:cubicBezTo>
                      <a:pt x="256672" y="1209671"/>
                      <a:pt x="320630" y="1145705"/>
                      <a:pt x="320630" y="1067142"/>
                    </a:cubicBezTo>
                    <a:cubicBezTo>
                      <a:pt x="320630" y="988545"/>
                      <a:pt x="256672" y="924628"/>
                      <a:pt x="178118" y="924628"/>
                    </a:cubicBezTo>
                    <a:close/>
                    <a:moveTo>
                      <a:pt x="178118" y="889000"/>
                    </a:moveTo>
                    <a:cubicBezTo>
                      <a:pt x="276298" y="889000"/>
                      <a:pt x="356237" y="968933"/>
                      <a:pt x="356237" y="1067142"/>
                    </a:cubicBezTo>
                    <a:cubicBezTo>
                      <a:pt x="356237" y="1165350"/>
                      <a:pt x="276298" y="1245283"/>
                      <a:pt x="178118" y="1245283"/>
                    </a:cubicBezTo>
                    <a:cubicBezTo>
                      <a:pt x="79856" y="1245283"/>
                      <a:pt x="0" y="1165350"/>
                      <a:pt x="0" y="1067142"/>
                    </a:cubicBezTo>
                    <a:cubicBezTo>
                      <a:pt x="0" y="968933"/>
                      <a:pt x="79856" y="889000"/>
                      <a:pt x="178118" y="889000"/>
                    </a:cubicBezTo>
                    <a:close/>
                    <a:moveTo>
                      <a:pt x="533400" y="584200"/>
                    </a:moveTo>
                    <a:lnTo>
                      <a:pt x="2000172" y="584200"/>
                    </a:lnTo>
                    <a:lnTo>
                      <a:pt x="2000172" y="650380"/>
                    </a:lnTo>
                    <a:lnTo>
                      <a:pt x="533400" y="650380"/>
                    </a:lnTo>
                    <a:cubicBezTo>
                      <a:pt x="533400" y="650380"/>
                      <a:pt x="533400" y="584200"/>
                      <a:pt x="533400" y="584200"/>
                    </a:cubicBezTo>
                    <a:close/>
                    <a:moveTo>
                      <a:pt x="178118" y="480107"/>
                    </a:moveTo>
                    <a:cubicBezTo>
                      <a:pt x="99482" y="480107"/>
                      <a:pt x="35607" y="544049"/>
                      <a:pt x="35607" y="622620"/>
                    </a:cubicBezTo>
                    <a:cubicBezTo>
                      <a:pt x="35607" y="701207"/>
                      <a:pt x="99482" y="765132"/>
                      <a:pt x="178118" y="765132"/>
                    </a:cubicBezTo>
                    <a:cubicBezTo>
                      <a:pt x="256672" y="765132"/>
                      <a:pt x="320630" y="701207"/>
                      <a:pt x="320630" y="622620"/>
                    </a:cubicBezTo>
                    <a:cubicBezTo>
                      <a:pt x="320630" y="544049"/>
                      <a:pt x="256672" y="480107"/>
                      <a:pt x="178118" y="480107"/>
                    </a:cubicBezTo>
                    <a:close/>
                    <a:moveTo>
                      <a:pt x="178118" y="444500"/>
                    </a:moveTo>
                    <a:cubicBezTo>
                      <a:pt x="276298" y="444500"/>
                      <a:pt x="356237" y="524406"/>
                      <a:pt x="356237" y="622620"/>
                    </a:cubicBezTo>
                    <a:cubicBezTo>
                      <a:pt x="356237" y="720833"/>
                      <a:pt x="276298" y="800739"/>
                      <a:pt x="178118" y="800739"/>
                    </a:cubicBezTo>
                    <a:cubicBezTo>
                      <a:pt x="79856" y="800739"/>
                      <a:pt x="0" y="720833"/>
                      <a:pt x="0" y="622620"/>
                    </a:cubicBezTo>
                    <a:cubicBezTo>
                      <a:pt x="0" y="524406"/>
                      <a:pt x="79856" y="444500"/>
                      <a:pt x="178118" y="444500"/>
                    </a:cubicBezTo>
                    <a:close/>
                    <a:moveTo>
                      <a:pt x="533400" y="152400"/>
                    </a:moveTo>
                    <a:cubicBezTo>
                      <a:pt x="533400" y="152400"/>
                      <a:pt x="2000172" y="152400"/>
                      <a:pt x="2000172" y="152400"/>
                    </a:cubicBezTo>
                    <a:lnTo>
                      <a:pt x="2000172" y="218548"/>
                    </a:lnTo>
                    <a:lnTo>
                      <a:pt x="533400" y="218548"/>
                    </a:lnTo>
                    <a:close/>
                    <a:moveTo>
                      <a:pt x="178118" y="35626"/>
                    </a:moveTo>
                    <a:cubicBezTo>
                      <a:pt x="99482" y="35626"/>
                      <a:pt x="35607" y="99555"/>
                      <a:pt x="35607" y="178115"/>
                    </a:cubicBezTo>
                    <a:cubicBezTo>
                      <a:pt x="35607" y="256723"/>
                      <a:pt x="99482" y="320636"/>
                      <a:pt x="178118" y="320636"/>
                    </a:cubicBezTo>
                    <a:cubicBezTo>
                      <a:pt x="256672" y="320636"/>
                      <a:pt x="320630" y="256723"/>
                      <a:pt x="320630" y="178115"/>
                    </a:cubicBezTo>
                    <a:cubicBezTo>
                      <a:pt x="320630" y="99555"/>
                      <a:pt x="256672" y="35626"/>
                      <a:pt x="178118" y="35626"/>
                    </a:cubicBezTo>
                    <a:close/>
                    <a:moveTo>
                      <a:pt x="178118" y="0"/>
                    </a:moveTo>
                    <a:cubicBezTo>
                      <a:pt x="276298" y="0"/>
                      <a:pt x="356237" y="79912"/>
                      <a:pt x="356237" y="178115"/>
                    </a:cubicBezTo>
                    <a:cubicBezTo>
                      <a:pt x="356237" y="276367"/>
                      <a:pt x="276298" y="356262"/>
                      <a:pt x="178118" y="356262"/>
                    </a:cubicBezTo>
                    <a:cubicBezTo>
                      <a:pt x="79856" y="356262"/>
                      <a:pt x="0" y="276367"/>
                      <a:pt x="0" y="178115"/>
                    </a:cubicBezTo>
                    <a:cubicBezTo>
                      <a:pt x="0" y="79912"/>
                      <a:pt x="79856" y="0"/>
                      <a:pt x="178118" y="0"/>
                    </a:cubicBezTo>
                    <a:close/>
                  </a:path>
                </a:pathLst>
              </a:custGeom>
              <a:solidFill>
                <a:schemeClr val="bg2">
                  <a:lumMod val="50000"/>
                </a:schemeClr>
              </a:solidFill>
              <a:ln w="12700">
                <a:miter lim="400000"/>
              </a:ln>
            </p:spPr>
            <p:txBody>
              <a:bodyPr wrap="square" lIns="0" tIns="0" rIns="0" bIns="0" anchor="ctr">
                <a:noAutofit/>
              </a:bodyPr>
              <a:lstStyle/>
              <a:p>
                <a:pPr lvl="0">
                  <a:defRPr sz="3000">
                    <a:solidFill>
                      <a:srgbClr val="FFFFFF"/>
                    </a:solidFill>
                    <a:effectLst>
                      <a:outerShdw blurRad="38100" dist="12700" dir="5400000" rotWithShape="0">
                        <a:srgbClr val="000000">
                          <a:alpha val="50000"/>
                        </a:srgbClr>
                      </a:outerShdw>
                    </a:effectLst>
                  </a:defRPr>
                </a:pPr>
                <a:endParaRPr dirty="0">
                  <a:latin typeface="Century Gothic" charset="0"/>
                  <a:ea typeface="Century Gothic" charset="0"/>
                  <a:cs typeface="Century Gothic" charset="0"/>
                </a:endParaRPr>
              </a:p>
            </p:txBody>
          </p:sp>
          <p:sp>
            <p:nvSpPr>
              <p:cNvPr id="50" name="Shape 22">
                <a:extLst>
                  <a:ext uri="{FF2B5EF4-FFF2-40B4-BE49-F238E27FC236}">
                    <a16:creationId xmlns:a16="http://schemas.microsoft.com/office/drawing/2014/main" id="{416C1DC5-5542-4E3C-B819-E761CD063A34}"/>
                  </a:ext>
                </a:extLst>
              </p:cNvPr>
              <p:cNvSpPr/>
              <p:nvPr/>
            </p:nvSpPr>
            <p:spPr>
              <a:xfrm>
                <a:off x="2004112" y="1044673"/>
                <a:ext cx="320677" cy="235585"/>
              </a:xfrm>
              <a:custGeom>
                <a:avLst/>
                <a:gdLst/>
                <a:ahLst/>
                <a:cxnLst>
                  <a:cxn ang="0">
                    <a:pos x="wd2" y="hd2"/>
                  </a:cxn>
                  <a:cxn ang="5400000">
                    <a:pos x="wd2" y="hd2"/>
                  </a:cxn>
                  <a:cxn ang="10800000">
                    <a:pos x="wd2" y="hd2"/>
                  </a:cxn>
                  <a:cxn ang="16200000">
                    <a:pos x="wd2" y="hd2"/>
                  </a:cxn>
                </a:cxnLst>
                <a:rect l="0" t="0" r="r" b="b"/>
                <a:pathLst>
                  <a:path w="21600" h="21600" extrusionOk="0">
                    <a:moveTo>
                      <a:pt x="0" y="11007"/>
                    </a:moveTo>
                    <a:lnTo>
                      <a:pt x="2059" y="8210"/>
                    </a:lnTo>
                    <a:lnTo>
                      <a:pt x="7782" y="15996"/>
                    </a:lnTo>
                    <a:lnTo>
                      <a:pt x="19536" y="0"/>
                    </a:lnTo>
                    <a:lnTo>
                      <a:pt x="21600" y="2797"/>
                    </a:lnTo>
                    <a:lnTo>
                      <a:pt x="7782" y="21600"/>
                    </a:lnTo>
                    <a:cubicBezTo>
                      <a:pt x="7782" y="21600"/>
                      <a:pt x="0" y="11007"/>
                      <a:pt x="0" y="11007"/>
                    </a:cubicBezTo>
                    <a:close/>
                  </a:path>
                </a:pathLst>
              </a:custGeom>
              <a:solidFill>
                <a:schemeClr val="accent5"/>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dirty="0">
                  <a:latin typeface="Century Gothic" charset="0"/>
                  <a:ea typeface="Century Gothic" charset="0"/>
                  <a:cs typeface="Century Gothic" charset="0"/>
                </a:endParaRPr>
              </a:p>
            </p:txBody>
          </p:sp>
        </p:grpSp>
        <p:grpSp>
          <p:nvGrpSpPr>
            <p:cNvPr id="33" name="Group 42">
              <a:extLst>
                <a:ext uri="{FF2B5EF4-FFF2-40B4-BE49-F238E27FC236}">
                  <a16:creationId xmlns:a16="http://schemas.microsoft.com/office/drawing/2014/main" id="{1446BD87-F8B6-4D4B-A4C7-227280F6D777}"/>
                </a:ext>
              </a:extLst>
            </p:cNvPr>
            <p:cNvGrpSpPr/>
            <p:nvPr/>
          </p:nvGrpSpPr>
          <p:grpSpPr>
            <a:xfrm>
              <a:off x="2004112" y="1044673"/>
              <a:ext cx="5605691" cy="4726587"/>
              <a:chOff x="2524812" y="3686273"/>
              <a:chExt cx="5605691" cy="4726587"/>
            </a:xfrm>
          </p:grpSpPr>
          <p:sp>
            <p:nvSpPr>
              <p:cNvPr id="34" name="Shape 23">
                <a:extLst>
                  <a:ext uri="{FF2B5EF4-FFF2-40B4-BE49-F238E27FC236}">
                    <a16:creationId xmlns:a16="http://schemas.microsoft.com/office/drawing/2014/main" id="{C6D1E613-C803-414D-BFE3-6C5B102D58D2}"/>
                  </a:ext>
                </a:extLst>
              </p:cNvPr>
              <p:cNvSpPr/>
              <p:nvPr/>
            </p:nvSpPr>
            <p:spPr>
              <a:xfrm>
                <a:off x="3490012" y="6823172"/>
                <a:ext cx="1374032" cy="1589688"/>
              </a:xfrm>
              <a:custGeom>
                <a:avLst/>
                <a:gdLst/>
                <a:ahLst/>
                <a:cxnLst>
                  <a:cxn ang="0">
                    <a:pos x="wd2" y="hd2"/>
                  </a:cxn>
                  <a:cxn ang="5400000">
                    <a:pos x="wd2" y="hd2"/>
                  </a:cxn>
                  <a:cxn ang="10800000">
                    <a:pos x="wd2" y="hd2"/>
                  </a:cxn>
                  <a:cxn ang="16200000">
                    <a:pos x="wd2" y="hd2"/>
                  </a:cxn>
                </a:cxnLst>
                <a:rect l="0" t="0" r="r" b="b"/>
                <a:pathLst>
                  <a:path w="20866" h="20961" extrusionOk="0">
                    <a:moveTo>
                      <a:pt x="20447" y="14147"/>
                    </a:moveTo>
                    <a:cubicBezTo>
                      <a:pt x="21232" y="15206"/>
                      <a:pt x="20881" y="16619"/>
                      <a:pt x="19660" y="17301"/>
                    </a:cubicBezTo>
                    <a:lnTo>
                      <a:pt x="13774" y="20595"/>
                    </a:lnTo>
                    <a:cubicBezTo>
                      <a:pt x="12552" y="21280"/>
                      <a:pt x="10926" y="20975"/>
                      <a:pt x="10143" y="19915"/>
                    </a:cubicBezTo>
                    <a:lnTo>
                      <a:pt x="420" y="6811"/>
                    </a:lnTo>
                    <a:cubicBezTo>
                      <a:pt x="-368" y="5751"/>
                      <a:pt x="-16" y="4340"/>
                      <a:pt x="1204" y="3659"/>
                    </a:cubicBezTo>
                    <a:lnTo>
                      <a:pt x="7090" y="364"/>
                    </a:lnTo>
                    <a:cubicBezTo>
                      <a:pt x="8310" y="-320"/>
                      <a:pt x="9936" y="-12"/>
                      <a:pt x="10725" y="1045"/>
                    </a:cubicBezTo>
                    <a:cubicBezTo>
                      <a:pt x="10725" y="1045"/>
                      <a:pt x="20447" y="14147"/>
                      <a:pt x="20447" y="14147"/>
                    </a:cubicBezTo>
                    <a:close/>
                  </a:path>
                </a:pathLst>
              </a:custGeom>
              <a:solidFill>
                <a:schemeClr val="tx2">
                  <a:lumMod val="5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dirty="0">
                  <a:latin typeface="Century Gothic" charset="0"/>
                  <a:ea typeface="Century Gothic" charset="0"/>
                  <a:cs typeface="Century Gothic" charset="0"/>
                </a:endParaRPr>
              </a:p>
            </p:txBody>
          </p:sp>
          <p:sp>
            <p:nvSpPr>
              <p:cNvPr id="35" name="Shape 24">
                <a:extLst>
                  <a:ext uri="{FF2B5EF4-FFF2-40B4-BE49-F238E27FC236}">
                    <a16:creationId xmlns:a16="http://schemas.microsoft.com/office/drawing/2014/main" id="{64C0F70C-EB84-4354-AEA5-762BFF9E7A59}"/>
                  </a:ext>
                </a:extLst>
              </p:cNvPr>
              <p:cNvSpPr/>
              <p:nvPr/>
            </p:nvSpPr>
            <p:spPr>
              <a:xfrm>
                <a:off x="5788711" y="4994372"/>
                <a:ext cx="652453" cy="652502"/>
              </a:xfrm>
              <a:custGeom>
                <a:avLst/>
                <a:gdLst/>
                <a:ahLst/>
                <a:cxnLst>
                  <a:cxn ang="0">
                    <a:pos x="wd2" y="hd2"/>
                  </a:cxn>
                  <a:cxn ang="5400000">
                    <a:pos x="wd2" y="hd2"/>
                  </a:cxn>
                  <a:cxn ang="10800000">
                    <a:pos x="wd2" y="hd2"/>
                  </a:cxn>
                  <a:cxn ang="16200000">
                    <a:pos x="wd2" y="hd2"/>
                  </a:cxn>
                </a:cxnLst>
                <a:rect l="0" t="0" r="r" b="b"/>
                <a:pathLst>
                  <a:path w="19039" h="19042" extrusionOk="0">
                    <a:moveTo>
                      <a:pt x="13117" y="707"/>
                    </a:moveTo>
                    <a:cubicBezTo>
                      <a:pt x="8253" y="-1278"/>
                      <a:pt x="2692" y="1060"/>
                      <a:pt x="714" y="5931"/>
                    </a:cubicBezTo>
                    <a:cubicBezTo>
                      <a:pt x="-1283" y="10791"/>
                      <a:pt x="1051" y="16344"/>
                      <a:pt x="5917" y="18332"/>
                    </a:cubicBezTo>
                    <a:lnTo>
                      <a:pt x="5927" y="18334"/>
                    </a:lnTo>
                    <a:lnTo>
                      <a:pt x="5927" y="18334"/>
                    </a:lnTo>
                    <a:cubicBezTo>
                      <a:pt x="10794" y="20322"/>
                      <a:pt x="16357" y="17980"/>
                      <a:pt x="18332" y="13114"/>
                    </a:cubicBezTo>
                    <a:cubicBezTo>
                      <a:pt x="20317" y="8249"/>
                      <a:pt x="17977" y="2695"/>
                      <a:pt x="13117" y="707"/>
                    </a:cubicBezTo>
                    <a:lnTo>
                      <a:pt x="13117" y="707"/>
                    </a:lnTo>
                    <a:cubicBezTo>
                      <a:pt x="13117" y="707"/>
                      <a:pt x="13117" y="707"/>
                      <a:pt x="13117" y="707"/>
                    </a:cubicBezTo>
                    <a:close/>
                  </a:path>
                </a:pathLst>
              </a:custGeom>
              <a:solidFill>
                <a:schemeClr val="tx2">
                  <a:lumMod val="5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dirty="0">
                  <a:latin typeface="Century Gothic" charset="0"/>
                  <a:ea typeface="Century Gothic" charset="0"/>
                  <a:cs typeface="Century Gothic" charset="0"/>
                </a:endParaRPr>
              </a:p>
            </p:txBody>
          </p:sp>
          <p:sp>
            <p:nvSpPr>
              <p:cNvPr id="36" name="Shape 25">
                <a:extLst>
                  <a:ext uri="{FF2B5EF4-FFF2-40B4-BE49-F238E27FC236}">
                    <a16:creationId xmlns:a16="http://schemas.microsoft.com/office/drawing/2014/main" id="{4EF41C40-805D-4DB9-BD6B-AFEA5E99DACD}"/>
                  </a:ext>
                </a:extLst>
              </p:cNvPr>
              <p:cNvSpPr/>
              <p:nvPr/>
            </p:nvSpPr>
            <p:spPr>
              <a:xfrm>
                <a:off x="3832912" y="3889473"/>
                <a:ext cx="2194728" cy="2634707"/>
              </a:xfrm>
              <a:custGeom>
                <a:avLst/>
                <a:gdLst/>
                <a:ahLst/>
                <a:cxnLst>
                  <a:cxn ang="0">
                    <a:pos x="wd2" y="hd2"/>
                  </a:cxn>
                  <a:cxn ang="5400000">
                    <a:pos x="wd2" y="hd2"/>
                  </a:cxn>
                  <a:cxn ang="10800000">
                    <a:pos x="wd2" y="hd2"/>
                  </a:cxn>
                  <a:cxn ang="16200000">
                    <a:pos x="wd2" y="hd2"/>
                  </a:cxn>
                </a:cxnLst>
                <a:rect l="0" t="0" r="r" b="b"/>
                <a:pathLst>
                  <a:path w="21600" h="21600" extrusionOk="0">
                    <a:moveTo>
                      <a:pt x="0" y="11346"/>
                    </a:moveTo>
                    <a:lnTo>
                      <a:pt x="5174" y="21600"/>
                    </a:lnTo>
                    <a:lnTo>
                      <a:pt x="21600" y="15847"/>
                    </a:lnTo>
                    <a:lnTo>
                      <a:pt x="13604" y="0"/>
                    </a:lnTo>
                    <a:cubicBezTo>
                      <a:pt x="12114" y="3745"/>
                      <a:pt x="9327" y="7041"/>
                      <a:pt x="5395" y="9256"/>
                    </a:cubicBezTo>
                    <a:cubicBezTo>
                      <a:pt x="3678" y="10222"/>
                      <a:pt x="1860" y="10912"/>
                      <a:pt x="0" y="11346"/>
                    </a:cubicBezTo>
                    <a:close/>
                  </a:path>
                </a:pathLst>
              </a:custGeom>
              <a:solidFill>
                <a:schemeClr val="bg2">
                  <a:lumMod val="40000"/>
                  <a:lumOff val="6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dirty="0">
                  <a:latin typeface="Century Gothic" charset="0"/>
                  <a:ea typeface="Century Gothic" charset="0"/>
                  <a:cs typeface="Century Gothic" charset="0"/>
                </a:endParaRPr>
              </a:p>
            </p:txBody>
          </p:sp>
          <p:sp>
            <p:nvSpPr>
              <p:cNvPr id="37" name="Shape 26">
                <a:extLst>
                  <a:ext uri="{FF2B5EF4-FFF2-40B4-BE49-F238E27FC236}">
                    <a16:creationId xmlns:a16="http://schemas.microsoft.com/office/drawing/2014/main" id="{5C98EB1E-7B12-484D-B318-31C8CB7E1F02}"/>
                  </a:ext>
                </a:extLst>
              </p:cNvPr>
              <p:cNvSpPr/>
              <p:nvPr/>
            </p:nvSpPr>
            <p:spPr>
              <a:xfrm>
                <a:off x="2524812" y="5261073"/>
                <a:ext cx="2061584" cy="2154226"/>
              </a:xfrm>
              <a:custGeom>
                <a:avLst/>
                <a:gdLst/>
                <a:ahLst/>
                <a:cxnLst>
                  <a:cxn ang="0">
                    <a:pos x="wd2" y="hd2"/>
                  </a:cxn>
                  <a:cxn ang="5400000">
                    <a:pos x="wd2" y="hd2"/>
                  </a:cxn>
                  <a:cxn ang="10800000">
                    <a:pos x="wd2" y="hd2"/>
                  </a:cxn>
                  <a:cxn ang="16200000">
                    <a:pos x="wd2" y="hd2"/>
                  </a:cxn>
                </a:cxnLst>
                <a:rect l="0" t="0" r="r" b="b"/>
                <a:pathLst>
                  <a:path w="20661" h="20698" extrusionOk="0">
                    <a:moveTo>
                      <a:pt x="13440" y="0"/>
                    </a:moveTo>
                    <a:lnTo>
                      <a:pt x="4249" y="3702"/>
                    </a:lnTo>
                    <a:cubicBezTo>
                      <a:pt x="717" y="5125"/>
                      <a:pt x="-939" y="9024"/>
                      <a:pt x="543" y="12409"/>
                    </a:cubicBezTo>
                    <a:lnTo>
                      <a:pt x="2391" y="16624"/>
                    </a:lnTo>
                    <a:cubicBezTo>
                      <a:pt x="3875" y="20008"/>
                      <a:pt x="7940" y="21600"/>
                      <a:pt x="11472" y="20177"/>
                    </a:cubicBezTo>
                    <a:lnTo>
                      <a:pt x="20661" y="16473"/>
                    </a:lnTo>
                    <a:cubicBezTo>
                      <a:pt x="20661" y="16473"/>
                      <a:pt x="13440" y="0"/>
                      <a:pt x="13440" y="0"/>
                    </a:cubicBezTo>
                    <a:close/>
                  </a:path>
                </a:pathLst>
              </a:custGeom>
              <a:solidFill>
                <a:schemeClr val="tx2">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dirty="0">
                  <a:latin typeface="Century Gothic" charset="0"/>
                  <a:ea typeface="Century Gothic" charset="0"/>
                  <a:cs typeface="Century Gothic" charset="0"/>
                </a:endParaRPr>
              </a:p>
            </p:txBody>
          </p:sp>
          <p:sp>
            <p:nvSpPr>
              <p:cNvPr id="38" name="Shape 27">
                <a:extLst>
                  <a:ext uri="{FF2B5EF4-FFF2-40B4-BE49-F238E27FC236}">
                    <a16:creationId xmlns:a16="http://schemas.microsoft.com/office/drawing/2014/main" id="{1A7927BE-147D-4AF8-961C-AB771AA387AA}"/>
                  </a:ext>
                </a:extLst>
              </p:cNvPr>
              <p:cNvSpPr/>
              <p:nvPr/>
            </p:nvSpPr>
            <p:spPr>
              <a:xfrm>
                <a:off x="5166411" y="3686273"/>
                <a:ext cx="1700095" cy="3350688"/>
              </a:xfrm>
              <a:custGeom>
                <a:avLst/>
                <a:gdLst/>
                <a:ahLst/>
                <a:cxnLst>
                  <a:cxn ang="0">
                    <a:pos x="wd2" y="hd2"/>
                  </a:cxn>
                  <a:cxn ang="5400000">
                    <a:pos x="wd2" y="hd2"/>
                  </a:cxn>
                  <a:cxn ang="10800000">
                    <a:pos x="wd2" y="hd2"/>
                  </a:cxn>
                  <a:cxn ang="16200000">
                    <a:pos x="wd2" y="hd2"/>
                  </a:cxn>
                </a:cxnLst>
                <a:rect l="0" t="0" r="r" b="b"/>
                <a:pathLst>
                  <a:path w="21041" h="21311" extrusionOk="0">
                    <a:moveTo>
                      <a:pt x="18127" y="21242"/>
                    </a:moveTo>
                    <a:cubicBezTo>
                      <a:pt x="17140" y="21455"/>
                      <a:pt x="15954" y="21157"/>
                      <a:pt x="15479" y="20576"/>
                    </a:cubicBezTo>
                    <a:lnTo>
                      <a:pt x="198" y="1893"/>
                    </a:lnTo>
                    <a:cubicBezTo>
                      <a:pt x="-280" y="1312"/>
                      <a:pt x="138" y="668"/>
                      <a:pt x="1126" y="456"/>
                    </a:cubicBezTo>
                    <a:lnTo>
                      <a:pt x="2912" y="69"/>
                    </a:lnTo>
                    <a:cubicBezTo>
                      <a:pt x="3901" y="-145"/>
                      <a:pt x="5090" y="154"/>
                      <a:pt x="5562" y="734"/>
                    </a:cubicBezTo>
                    <a:lnTo>
                      <a:pt x="20844" y="19417"/>
                    </a:lnTo>
                    <a:cubicBezTo>
                      <a:pt x="21320" y="19997"/>
                      <a:pt x="20903" y="20642"/>
                      <a:pt x="19914" y="20856"/>
                    </a:cubicBezTo>
                    <a:cubicBezTo>
                      <a:pt x="19914" y="20856"/>
                      <a:pt x="18127" y="21242"/>
                      <a:pt x="18127" y="21242"/>
                    </a:cubicBezTo>
                    <a:close/>
                  </a:path>
                </a:pathLst>
              </a:custGeom>
              <a:solidFill>
                <a:schemeClr val="accent4"/>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dirty="0">
                  <a:latin typeface="Century Gothic" charset="0"/>
                  <a:ea typeface="Century Gothic" charset="0"/>
                  <a:cs typeface="Century Gothic" charset="0"/>
                </a:endParaRPr>
              </a:p>
            </p:txBody>
          </p:sp>
          <p:sp>
            <p:nvSpPr>
              <p:cNvPr id="40" name="Shape 28">
                <a:extLst>
                  <a:ext uri="{FF2B5EF4-FFF2-40B4-BE49-F238E27FC236}">
                    <a16:creationId xmlns:a16="http://schemas.microsoft.com/office/drawing/2014/main" id="{500C9B46-1DEF-4C1C-98C5-D0A32AB4C3AF}"/>
                  </a:ext>
                </a:extLst>
              </p:cNvPr>
              <p:cNvSpPr/>
              <p:nvPr/>
            </p:nvSpPr>
            <p:spPr>
              <a:xfrm>
                <a:off x="4188512" y="5426173"/>
                <a:ext cx="2316323" cy="1559291"/>
              </a:xfrm>
              <a:custGeom>
                <a:avLst/>
                <a:gdLst/>
                <a:ahLst/>
                <a:cxnLst>
                  <a:cxn ang="0">
                    <a:pos x="wd2" y="hd2"/>
                  </a:cxn>
                  <a:cxn ang="5400000">
                    <a:pos x="wd2" y="hd2"/>
                  </a:cxn>
                  <a:cxn ang="10800000">
                    <a:pos x="wd2" y="hd2"/>
                  </a:cxn>
                  <a:cxn ang="16200000">
                    <a:pos x="wd2" y="hd2"/>
                  </a:cxn>
                </a:cxnLst>
                <a:rect l="0" t="0" r="r" b="b"/>
                <a:pathLst>
                  <a:path w="21600" h="21600" extrusionOk="0">
                    <a:moveTo>
                      <a:pt x="21600" y="21332"/>
                    </a:moveTo>
                    <a:lnTo>
                      <a:pt x="15564" y="0"/>
                    </a:lnTo>
                    <a:lnTo>
                      <a:pt x="0" y="9718"/>
                    </a:lnTo>
                    <a:lnTo>
                      <a:pt x="3362" y="21600"/>
                    </a:lnTo>
                    <a:cubicBezTo>
                      <a:pt x="4945" y="20238"/>
                      <a:pt x="6713" y="19229"/>
                      <a:pt x="8637" y="18645"/>
                    </a:cubicBezTo>
                    <a:cubicBezTo>
                      <a:pt x="13043" y="17307"/>
                      <a:pt x="17569" y="18404"/>
                      <a:pt x="21600" y="21332"/>
                    </a:cubicBezTo>
                    <a:close/>
                  </a:path>
                </a:pathLst>
              </a:custGeom>
              <a:solidFill>
                <a:schemeClr val="bg2">
                  <a:lumMod val="60000"/>
                  <a:lumOff val="4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dirty="0">
                  <a:latin typeface="Century Gothic" charset="0"/>
                  <a:ea typeface="Century Gothic" charset="0"/>
                  <a:cs typeface="Century Gothic" charset="0"/>
                </a:endParaRPr>
              </a:p>
            </p:txBody>
          </p:sp>
          <p:sp>
            <p:nvSpPr>
              <p:cNvPr id="41" name="Shape 29">
                <a:extLst>
                  <a:ext uri="{FF2B5EF4-FFF2-40B4-BE49-F238E27FC236}">
                    <a16:creationId xmlns:a16="http://schemas.microsoft.com/office/drawing/2014/main" id="{E1ED2857-8680-457D-868A-7E8ED3B7677B}"/>
                  </a:ext>
                </a:extLst>
              </p:cNvPr>
              <p:cNvSpPr/>
              <p:nvPr/>
            </p:nvSpPr>
            <p:spPr>
              <a:xfrm>
                <a:off x="2664512" y="6111973"/>
                <a:ext cx="1919094" cy="1306331"/>
              </a:xfrm>
              <a:custGeom>
                <a:avLst/>
                <a:gdLst/>
                <a:ahLst/>
                <a:cxnLst>
                  <a:cxn ang="0">
                    <a:pos x="wd2" y="hd2"/>
                  </a:cxn>
                  <a:cxn ang="5400000">
                    <a:pos x="wd2" y="hd2"/>
                  </a:cxn>
                  <a:cxn ang="10800000">
                    <a:pos x="wd2" y="hd2"/>
                  </a:cxn>
                  <a:cxn ang="16200000">
                    <a:pos x="wd2" y="hd2"/>
                  </a:cxn>
                </a:cxnLst>
                <a:rect l="0" t="0" r="r" b="b"/>
                <a:pathLst>
                  <a:path w="21600" h="20152" extrusionOk="0">
                    <a:moveTo>
                      <a:pt x="17500" y="0"/>
                    </a:moveTo>
                    <a:lnTo>
                      <a:pt x="0" y="10085"/>
                    </a:lnTo>
                    <a:lnTo>
                      <a:pt x="1081" y="13610"/>
                    </a:lnTo>
                    <a:cubicBezTo>
                      <a:pt x="2748" y="19044"/>
                      <a:pt x="7314" y="21600"/>
                      <a:pt x="11280" y="19315"/>
                    </a:cubicBezTo>
                    <a:lnTo>
                      <a:pt x="21600" y="13368"/>
                    </a:lnTo>
                    <a:cubicBezTo>
                      <a:pt x="21600" y="13368"/>
                      <a:pt x="17500" y="0"/>
                      <a:pt x="17500" y="0"/>
                    </a:cubicBezTo>
                    <a:close/>
                  </a:path>
                </a:pathLst>
              </a:custGeom>
              <a:solidFill>
                <a:schemeClr val="tx2">
                  <a:lumMod val="5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dirty="0">
                  <a:latin typeface="Century Gothic" charset="0"/>
                  <a:ea typeface="Century Gothic" charset="0"/>
                  <a:cs typeface="Century Gothic" charset="0"/>
                </a:endParaRPr>
              </a:p>
            </p:txBody>
          </p:sp>
          <p:sp>
            <p:nvSpPr>
              <p:cNvPr id="42" name="Shape 30">
                <a:extLst>
                  <a:ext uri="{FF2B5EF4-FFF2-40B4-BE49-F238E27FC236}">
                    <a16:creationId xmlns:a16="http://schemas.microsoft.com/office/drawing/2014/main" id="{94D353B1-AFF4-4D1B-9B25-96D876F2A449}"/>
                  </a:ext>
                </a:extLst>
              </p:cNvPr>
              <p:cNvSpPr/>
              <p:nvPr/>
            </p:nvSpPr>
            <p:spPr>
              <a:xfrm>
                <a:off x="5788712" y="5261073"/>
                <a:ext cx="1070676" cy="1775962"/>
              </a:xfrm>
              <a:custGeom>
                <a:avLst/>
                <a:gdLst/>
                <a:ahLst/>
                <a:cxnLst>
                  <a:cxn ang="0">
                    <a:pos x="wd2" y="hd2"/>
                  </a:cxn>
                  <a:cxn ang="5400000">
                    <a:pos x="wd2" y="hd2"/>
                  </a:cxn>
                  <a:cxn ang="10800000">
                    <a:pos x="wd2" y="hd2"/>
                  </a:cxn>
                  <a:cxn ang="16200000">
                    <a:pos x="wd2" y="hd2"/>
                  </a:cxn>
                </a:cxnLst>
                <a:rect l="0" t="0" r="r" b="b"/>
                <a:pathLst>
                  <a:path w="21154" h="21328" extrusionOk="0">
                    <a:moveTo>
                      <a:pt x="20840" y="17752"/>
                    </a:moveTo>
                    <a:lnTo>
                      <a:pt x="8566" y="0"/>
                    </a:lnTo>
                    <a:lnTo>
                      <a:pt x="0" y="2190"/>
                    </a:lnTo>
                    <a:lnTo>
                      <a:pt x="12275" y="19940"/>
                    </a:lnTo>
                    <a:cubicBezTo>
                      <a:pt x="13034" y="21038"/>
                      <a:pt x="14927" y="21600"/>
                      <a:pt x="16503" y="21197"/>
                    </a:cubicBezTo>
                    <a:lnTo>
                      <a:pt x="19355" y="20469"/>
                    </a:lnTo>
                    <a:cubicBezTo>
                      <a:pt x="20934" y="20065"/>
                      <a:pt x="21600" y="18848"/>
                      <a:pt x="20840" y="17752"/>
                    </a:cubicBezTo>
                    <a:close/>
                  </a:path>
                </a:pathLst>
              </a:custGeom>
              <a:solidFill>
                <a:schemeClr val="accent4">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dirty="0">
                  <a:latin typeface="Century Gothic" charset="0"/>
                  <a:ea typeface="Century Gothic" charset="0"/>
                  <a:cs typeface="Century Gothic" charset="0"/>
                </a:endParaRPr>
              </a:p>
            </p:txBody>
          </p:sp>
          <p:sp>
            <p:nvSpPr>
              <p:cNvPr id="44" name="Shape 31">
                <a:extLst>
                  <a:ext uri="{FF2B5EF4-FFF2-40B4-BE49-F238E27FC236}">
                    <a16:creationId xmlns:a16="http://schemas.microsoft.com/office/drawing/2014/main" id="{E33E5F2C-1427-4E48-A423-4CE75960386F}"/>
                  </a:ext>
                </a:extLst>
              </p:cNvPr>
              <p:cNvSpPr/>
              <p:nvPr/>
            </p:nvSpPr>
            <p:spPr>
              <a:xfrm>
                <a:off x="3731312" y="7356573"/>
                <a:ext cx="706306" cy="959304"/>
              </a:xfrm>
              <a:custGeom>
                <a:avLst/>
                <a:gdLst/>
                <a:ahLst/>
                <a:cxnLst>
                  <a:cxn ang="0">
                    <a:pos x="wd2" y="hd2"/>
                  </a:cxn>
                  <a:cxn ang="5400000">
                    <a:pos x="wd2" y="hd2"/>
                  </a:cxn>
                  <a:cxn ang="10800000">
                    <a:pos x="wd2" y="hd2"/>
                  </a:cxn>
                  <a:cxn ang="16200000">
                    <a:pos x="wd2" y="hd2"/>
                  </a:cxn>
                </a:cxnLst>
                <a:rect l="0" t="0" r="r" b="b"/>
                <a:pathLst>
                  <a:path w="20696" h="20923" extrusionOk="0">
                    <a:moveTo>
                      <a:pt x="6003" y="1097"/>
                    </a:moveTo>
                    <a:cubicBezTo>
                      <a:pt x="5008" y="-27"/>
                      <a:pt x="2987" y="-337"/>
                      <a:pt x="1475" y="400"/>
                    </a:cubicBezTo>
                    <a:lnTo>
                      <a:pt x="1475" y="400"/>
                    </a:lnTo>
                    <a:cubicBezTo>
                      <a:pt x="-33" y="1137"/>
                      <a:pt x="-453" y="2646"/>
                      <a:pt x="533" y="3770"/>
                    </a:cubicBezTo>
                    <a:lnTo>
                      <a:pt x="14692" y="19823"/>
                    </a:lnTo>
                    <a:cubicBezTo>
                      <a:pt x="15688" y="20948"/>
                      <a:pt x="17716" y="21263"/>
                      <a:pt x="19226" y="20522"/>
                    </a:cubicBezTo>
                    <a:lnTo>
                      <a:pt x="19226" y="20522"/>
                    </a:lnTo>
                    <a:cubicBezTo>
                      <a:pt x="20726" y="19788"/>
                      <a:pt x="21147" y="18274"/>
                      <a:pt x="20167" y="17150"/>
                    </a:cubicBezTo>
                    <a:cubicBezTo>
                      <a:pt x="20167" y="17150"/>
                      <a:pt x="6003" y="1097"/>
                      <a:pt x="6003" y="1097"/>
                    </a:cubicBezTo>
                    <a:close/>
                  </a:path>
                </a:pathLst>
              </a:custGeom>
              <a:solidFill>
                <a:srgbClr val="FEFEFE">
                  <a:alpha val="15000"/>
                </a:srgb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dirty="0">
                  <a:latin typeface="Century Gothic" charset="0"/>
                  <a:ea typeface="Century Gothic" charset="0"/>
                  <a:cs typeface="Century Gothic" charset="0"/>
                </a:endParaRPr>
              </a:p>
            </p:txBody>
          </p:sp>
          <p:sp>
            <p:nvSpPr>
              <p:cNvPr id="45" name="Freeform 52">
                <a:extLst>
                  <a:ext uri="{FF2B5EF4-FFF2-40B4-BE49-F238E27FC236}">
                    <a16:creationId xmlns:a16="http://schemas.microsoft.com/office/drawing/2014/main" id="{7EC74079-B736-42A6-9F9C-4E54F23E88F9}"/>
                  </a:ext>
                </a:extLst>
              </p:cNvPr>
              <p:cNvSpPr/>
              <p:nvPr/>
            </p:nvSpPr>
            <p:spPr>
              <a:xfrm>
                <a:off x="6487219" y="3787891"/>
                <a:ext cx="1643284" cy="1701565"/>
              </a:xfrm>
              <a:custGeom>
                <a:avLst/>
                <a:gdLst>
                  <a:gd name="connsiteX0" fmla="*/ 267284 w 1643284"/>
                  <a:gd name="connsiteY0" fmla="*/ 1549439 h 1701565"/>
                  <a:gd name="connsiteX1" fmla="*/ 1608874 w 1643284"/>
                  <a:gd name="connsiteY1" fmla="*/ 1628558 h 1701565"/>
                  <a:gd name="connsiteX2" fmla="*/ 1643237 w 1643284"/>
                  <a:gd name="connsiteY2" fmla="*/ 1667156 h 1701565"/>
                  <a:gd name="connsiteX3" fmla="*/ 1604612 w 1643284"/>
                  <a:gd name="connsiteY3" fmla="*/ 1701502 h 1701565"/>
                  <a:gd name="connsiteX4" fmla="*/ 263022 w 1643284"/>
                  <a:gd name="connsiteY4" fmla="*/ 1622262 h 1701565"/>
                  <a:gd name="connsiteX5" fmla="*/ 251349 w 1643284"/>
                  <a:gd name="connsiteY5" fmla="*/ 1619811 h 1701565"/>
                  <a:gd name="connsiteX6" fmla="*/ 228659 w 1643284"/>
                  <a:gd name="connsiteY6" fmla="*/ 1583671 h 1701565"/>
                  <a:gd name="connsiteX7" fmla="*/ 267284 w 1643284"/>
                  <a:gd name="connsiteY7" fmla="*/ 1549439 h 1701565"/>
                  <a:gd name="connsiteX8" fmla="*/ 1428877 w 1643284"/>
                  <a:gd name="connsiteY8" fmla="*/ 764705 h 1701565"/>
                  <a:gd name="connsiteX9" fmla="*/ 1448957 w 1643284"/>
                  <a:gd name="connsiteY9" fmla="*/ 784301 h 1701565"/>
                  <a:gd name="connsiteX10" fmla="*/ 1429251 w 1643284"/>
                  <a:gd name="connsiteY10" fmla="*/ 832302 h 1701565"/>
                  <a:gd name="connsiteX11" fmla="*/ 190547 w 1643284"/>
                  <a:gd name="connsiteY11" fmla="*/ 1352976 h 1701565"/>
                  <a:gd name="connsiteX12" fmla="*/ 162396 w 1643284"/>
                  <a:gd name="connsiteY12" fmla="*/ 1353198 h 1701565"/>
                  <a:gd name="connsiteX13" fmla="*/ 142507 w 1643284"/>
                  <a:gd name="connsiteY13" fmla="*/ 1333459 h 1701565"/>
                  <a:gd name="connsiteX14" fmla="*/ 162213 w 1643284"/>
                  <a:gd name="connsiteY14" fmla="*/ 1285459 h 1701565"/>
                  <a:gd name="connsiteX15" fmla="*/ 1400856 w 1643284"/>
                  <a:gd name="connsiteY15" fmla="*/ 764785 h 1701565"/>
                  <a:gd name="connsiteX16" fmla="*/ 1428877 w 1643284"/>
                  <a:gd name="connsiteY16" fmla="*/ 764705 h 1701565"/>
                  <a:gd name="connsiteX17" fmla="*/ 915721 w 1643284"/>
                  <a:gd name="connsiteY17" fmla="*/ 114 h 1701565"/>
                  <a:gd name="connsiteX18" fmla="*/ 942555 w 1643284"/>
                  <a:gd name="connsiteY18" fmla="*/ 9462 h 1701565"/>
                  <a:gd name="connsiteX19" fmla="*/ 946080 w 1643284"/>
                  <a:gd name="connsiteY19" fmla="*/ 60926 h 1701565"/>
                  <a:gd name="connsiteX20" fmla="*/ 64188 w 1643284"/>
                  <a:gd name="connsiteY20" fmla="*/ 1074628 h 1701565"/>
                  <a:gd name="connsiteX21" fmla="*/ 22655 w 1643284"/>
                  <a:gd name="connsiteY21" fmla="*/ 1084616 h 1701565"/>
                  <a:gd name="connsiteX22" fmla="*/ 12617 w 1643284"/>
                  <a:gd name="connsiteY22" fmla="*/ 1078076 h 1701565"/>
                  <a:gd name="connsiteX23" fmla="*/ 8870 w 1643284"/>
                  <a:gd name="connsiteY23" fmla="*/ 1026612 h 1701565"/>
                  <a:gd name="connsiteX24" fmla="*/ 891028 w 1643284"/>
                  <a:gd name="connsiteY24" fmla="*/ 13012 h 1701565"/>
                  <a:gd name="connsiteX25" fmla="*/ 915721 w 1643284"/>
                  <a:gd name="connsiteY25" fmla="*/ 114 h 1701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643284" h="1701565">
                    <a:moveTo>
                      <a:pt x="267284" y="1549439"/>
                    </a:moveTo>
                    <a:lnTo>
                      <a:pt x="1608874" y="1628558"/>
                    </a:lnTo>
                    <a:cubicBezTo>
                      <a:pt x="1629728" y="1629494"/>
                      <a:pt x="1644221" y="1647132"/>
                      <a:pt x="1643237" y="1667156"/>
                    </a:cubicBezTo>
                    <a:cubicBezTo>
                      <a:pt x="1641991" y="1687245"/>
                      <a:pt x="1624679" y="1702688"/>
                      <a:pt x="1604612" y="1701502"/>
                    </a:cubicBezTo>
                    <a:lnTo>
                      <a:pt x="263022" y="1622262"/>
                    </a:lnTo>
                    <a:cubicBezTo>
                      <a:pt x="258825" y="1622155"/>
                      <a:pt x="254890" y="1621183"/>
                      <a:pt x="251349" y="1619811"/>
                    </a:cubicBezTo>
                    <a:cubicBezTo>
                      <a:pt x="237315" y="1614079"/>
                      <a:pt x="227740" y="1599636"/>
                      <a:pt x="228659" y="1583671"/>
                    </a:cubicBezTo>
                    <a:cubicBezTo>
                      <a:pt x="229905" y="1563689"/>
                      <a:pt x="247021" y="1548324"/>
                      <a:pt x="267284" y="1549439"/>
                    </a:cubicBezTo>
                    <a:close/>
                    <a:moveTo>
                      <a:pt x="1428877" y="764705"/>
                    </a:moveTo>
                    <a:cubicBezTo>
                      <a:pt x="1437544" y="768234"/>
                      <a:pt x="1444888" y="775043"/>
                      <a:pt x="1448957" y="784301"/>
                    </a:cubicBezTo>
                    <a:cubicBezTo>
                      <a:pt x="1456668" y="802985"/>
                      <a:pt x="1447917" y="824251"/>
                      <a:pt x="1429251" y="832302"/>
                    </a:cubicBezTo>
                    <a:lnTo>
                      <a:pt x="190547" y="1352976"/>
                    </a:lnTo>
                    <a:cubicBezTo>
                      <a:pt x="181184" y="1356724"/>
                      <a:pt x="171209" y="1356640"/>
                      <a:pt x="162396" y="1353198"/>
                    </a:cubicBezTo>
                    <a:cubicBezTo>
                      <a:pt x="153767" y="1349644"/>
                      <a:pt x="146546" y="1342732"/>
                      <a:pt x="142507" y="1333459"/>
                    </a:cubicBezTo>
                    <a:cubicBezTo>
                      <a:pt x="134796" y="1314775"/>
                      <a:pt x="143425" y="1293482"/>
                      <a:pt x="162213" y="1285459"/>
                    </a:cubicBezTo>
                    <a:lnTo>
                      <a:pt x="1400856" y="764785"/>
                    </a:lnTo>
                    <a:cubicBezTo>
                      <a:pt x="1410219" y="760926"/>
                      <a:pt x="1420209" y="761176"/>
                      <a:pt x="1428877" y="764705"/>
                    </a:cubicBezTo>
                    <a:close/>
                    <a:moveTo>
                      <a:pt x="915721" y="114"/>
                    </a:moveTo>
                    <a:cubicBezTo>
                      <a:pt x="924967" y="-640"/>
                      <a:pt x="934570" y="2313"/>
                      <a:pt x="942555" y="9462"/>
                    </a:cubicBezTo>
                    <a:cubicBezTo>
                      <a:pt x="957723" y="22645"/>
                      <a:pt x="959463" y="45664"/>
                      <a:pt x="946080" y="60926"/>
                    </a:cubicBezTo>
                    <a:lnTo>
                      <a:pt x="64188" y="1074628"/>
                    </a:lnTo>
                    <a:cubicBezTo>
                      <a:pt x="53660" y="1086746"/>
                      <a:pt x="36707" y="1090346"/>
                      <a:pt x="22655" y="1084616"/>
                    </a:cubicBezTo>
                    <a:cubicBezTo>
                      <a:pt x="19220" y="1083095"/>
                      <a:pt x="15695" y="1081118"/>
                      <a:pt x="12617" y="1078076"/>
                    </a:cubicBezTo>
                    <a:cubicBezTo>
                      <a:pt x="-2774" y="1064944"/>
                      <a:pt x="-4157" y="1041722"/>
                      <a:pt x="8870" y="1026612"/>
                    </a:cubicBezTo>
                    <a:lnTo>
                      <a:pt x="891028" y="13012"/>
                    </a:lnTo>
                    <a:cubicBezTo>
                      <a:pt x="897586" y="5330"/>
                      <a:pt x="906475" y="868"/>
                      <a:pt x="915721" y="114"/>
                    </a:cubicBezTo>
                    <a:close/>
                  </a:path>
                </a:pathLst>
              </a:custGeom>
              <a:solidFill>
                <a:schemeClr val="bg2">
                  <a:lumMod val="40000"/>
                  <a:lumOff val="60000"/>
                </a:schemeClr>
              </a:solidFill>
              <a:ln w="12700">
                <a:miter lim="400000"/>
              </a:ln>
            </p:spPr>
            <p:txBody>
              <a:bodyPr wrap="square" lIns="0" tIns="0" rIns="0" bIns="0" anchor="ctr">
                <a:noAutofit/>
              </a:bodyPr>
              <a:lstStyle/>
              <a:p>
                <a:pPr lvl="0">
                  <a:defRPr sz="3000">
                    <a:solidFill>
                      <a:srgbClr val="FFFFFF"/>
                    </a:solidFill>
                    <a:effectLst>
                      <a:outerShdw blurRad="38100" dist="12700" dir="5400000" rotWithShape="0">
                        <a:srgbClr val="000000">
                          <a:alpha val="50000"/>
                        </a:srgbClr>
                      </a:outerShdw>
                    </a:effectLst>
                  </a:defRPr>
                </a:pPr>
                <a:endParaRPr dirty="0">
                  <a:latin typeface="Century Gothic" charset="0"/>
                  <a:ea typeface="Century Gothic" charset="0"/>
                  <a:cs typeface="Century Gothic" charset="0"/>
                </a:endParaRPr>
              </a:p>
            </p:txBody>
          </p:sp>
        </p:grpSp>
      </p:grpSp>
    </p:spTree>
    <p:extLst>
      <p:ext uri="{BB962C8B-B14F-4D97-AF65-F5344CB8AC3E}">
        <p14:creationId xmlns:p14="http://schemas.microsoft.com/office/powerpoint/2010/main" val="3841362958"/>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n 14">
            <a:extLst>
              <a:ext uri="{FF2B5EF4-FFF2-40B4-BE49-F238E27FC236}">
                <a16:creationId xmlns:a16="http://schemas.microsoft.com/office/drawing/2014/main" id="{962B9B37-8CCB-467D-8F2A-A21FBB025FED}"/>
              </a:ext>
            </a:extLst>
          </p:cNvPr>
          <p:cNvPicPr>
            <a:picLocks noChangeAspect="1"/>
          </p:cNvPicPr>
          <p:nvPr/>
        </p:nvPicPr>
        <p:blipFill>
          <a:blip r:embed="rId2">
            <a:duotone>
              <a:prstClr val="black"/>
              <a:srgbClr val="00CCFF">
                <a:tint val="45000"/>
                <a:satMod val="400000"/>
              </a:srgbClr>
            </a:duotone>
            <a:extLst>
              <a:ext uri="{BEBA8EAE-BF5A-486C-A8C5-ECC9F3942E4B}">
                <a14:imgProps xmlns:a14="http://schemas.microsoft.com/office/drawing/2010/main">
                  <a14:imgLayer r:embed="rId3">
                    <a14:imgEffect>
                      <a14:artisticPhotocopy/>
                    </a14:imgEffect>
                  </a14:imgLayer>
                </a14:imgProps>
              </a:ext>
            </a:extLst>
          </a:blip>
          <a:stretch>
            <a:fillRect/>
          </a:stretch>
        </p:blipFill>
        <p:spPr>
          <a:xfrm>
            <a:off x="880272" y="4555420"/>
            <a:ext cx="3502929" cy="5063642"/>
          </a:xfrm>
          <a:prstGeom prst="rect">
            <a:avLst/>
          </a:prstGeom>
        </p:spPr>
      </p:pic>
      <p:sp>
        <p:nvSpPr>
          <p:cNvPr id="22" name="CuadroTexto 21">
            <a:extLst>
              <a:ext uri="{FF2B5EF4-FFF2-40B4-BE49-F238E27FC236}">
                <a16:creationId xmlns:a16="http://schemas.microsoft.com/office/drawing/2014/main" id="{45EBFF52-5D15-490C-BFC6-22C15C10D082}"/>
              </a:ext>
            </a:extLst>
          </p:cNvPr>
          <p:cNvSpPr txBox="1"/>
          <p:nvPr/>
        </p:nvSpPr>
        <p:spPr>
          <a:xfrm>
            <a:off x="3308855" y="436213"/>
            <a:ext cx="9588120" cy="923971"/>
          </a:xfrm>
          <a:prstGeom prst="rect">
            <a:avLst/>
          </a:prstGeom>
          <a:noFill/>
        </p:spPr>
        <p:txBody>
          <a:bodyPr wrap="square" rtlCol="0">
            <a:spAutoFit/>
          </a:bodyPr>
          <a:lstStyle/>
          <a:p>
            <a:r>
              <a:rPr lang="es-ES" sz="5404" u="sng" dirty="0">
                <a:solidFill>
                  <a:schemeClr val="bg1"/>
                </a:solidFill>
                <a:latin typeface="Impact" panose="020B0806030902050204" pitchFamily="34" charset="0"/>
              </a:rPr>
              <a:t>9. Problemática de la morosidad</a:t>
            </a:r>
          </a:p>
        </p:txBody>
      </p:sp>
      <p:pic>
        <p:nvPicPr>
          <p:cNvPr id="3" name="Imagen 2">
            <a:extLst>
              <a:ext uri="{FF2B5EF4-FFF2-40B4-BE49-F238E27FC236}">
                <a16:creationId xmlns:a16="http://schemas.microsoft.com/office/drawing/2014/main" id="{E5778B67-C5B0-45E9-90FA-6586FBF5D3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3433" y="2384533"/>
            <a:ext cx="3611154" cy="1959644"/>
          </a:xfrm>
          <a:prstGeom prst="rect">
            <a:avLst/>
          </a:prstGeom>
        </p:spPr>
      </p:pic>
      <p:pic>
        <p:nvPicPr>
          <p:cNvPr id="6" name="Imagen 5">
            <a:extLst>
              <a:ext uri="{FF2B5EF4-FFF2-40B4-BE49-F238E27FC236}">
                <a16:creationId xmlns:a16="http://schemas.microsoft.com/office/drawing/2014/main" id="{420A24AA-DF45-45C0-9DA9-E78C8357214D}"/>
              </a:ext>
            </a:extLst>
          </p:cNvPr>
          <p:cNvPicPr>
            <a:picLocks noChangeAspect="1"/>
          </p:cNvPicPr>
          <p:nvPr/>
        </p:nvPicPr>
        <p:blipFill>
          <a:blip r:embed="rId5"/>
          <a:stretch>
            <a:fillRect/>
          </a:stretch>
        </p:blipFill>
        <p:spPr>
          <a:xfrm>
            <a:off x="9073192" y="2378482"/>
            <a:ext cx="3389742" cy="1965695"/>
          </a:xfrm>
          <a:prstGeom prst="rect">
            <a:avLst/>
          </a:prstGeom>
        </p:spPr>
      </p:pic>
      <p:pic>
        <p:nvPicPr>
          <p:cNvPr id="8" name="Imagen 7">
            <a:extLst>
              <a:ext uri="{FF2B5EF4-FFF2-40B4-BE49-F238E27FC236}">
                <a16:creationId xmlns:a16="http://schemas.microsoft.com/office/drawing/2014/main" id="{7F1F7274-E9BE-4AAC-A12A-DD81114D842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29912" y="2046841"/>
            <a:ext cx="2344976" cy="2297335"/>
          </a:xfrm>
          <a:prstGeom prst="rect">
            <a:avLst/>
          </a:prstGeom>
        </p:spPr>
      </p:pic>
      <p:pic>
        <p:nvPicPr>
          <p:cNvPr id="10" name="Imagen 9">
            <a:extLst>
              <a:ext uri="{FF2B5EF4-FFF2-40B4-BE49-F238E27FC236}">
                <a16:creationId xmlns:a16="http://schemas.microsoft.com/office/drawing/2014/main" id="{2011A393-502B-4B7B-A29E-7EB92DA702D5}"/>
              </a:ext>
            </a:extLst>
          </p:cNvPr>
          <p:cNvPicPr>
            <a:picLocks noChangeAspect="1"/>
          </p:cNvPicPr>
          <p:nvPr/>
        </p:nvPicPr>
        <p:blipFill>
          <a:blip r:embed="rId2">
            <a:duotone>
              <a:prstClr val="black"/>
              <a:srgbClr val="00CCFF">
                <a:tint val="45000"/>
                <a:satMod val="400000"/>
              </a:srgbClr>
            </a:duotone>
            <a:extLst>
              <a:ext uri="{BEBA8EAE-BF5A-486C-A8C5-ECC9F3942E4B}">
                <a14:imgProps xmlns:a14="http://schemas.microsoft.com/office/drawing/2010/main">
                  <a14:imgLayer r:embed="rId3">
                    <a14:imgEffect>
                      <a14:artisticPhotocopy/>
                    </a14:imgEffect>
                  </a14:imgLayer>
                </a14:imgProps>
              </a:ext>
            </a:extLst>
          </a:blip>
          <a:stretch>
            <a:fillRect/>
          </a:stretch>
        </p:blipFill>
        <p:spPr>
          <a:xfrm>
            <a:off x="8894323" y="4574470"/>
            <a:ext cx="3502929" cy="5063642"/>
          </a:xfrm>
          <a:prstGeom prst="rect">
            <a:avLst/>
          </a:prstGeom>
        </p:spPr>
      </p:pic>
      <p:pic>
        <p:nvPicPr>
          <p:cNvPr id="11" name="Imagen 10">
            <a:extLst>
              <a:ext uri="{FF2B5EF4-FFF2-40B4-BE49-F238E27FC236}">
                <a16:creationId xmlns:a16="http://schemas.microsoft.com/office/drawing/2014/main" id="{4F4DC3DB-312E-482F-B1B1-D6DA826BA65D}"/>
              </a:ext>
            </a:extLst>
          </p:cNvPr>
          <p:cNvPicPr>
            <a:picLocks noChangeAspect="1"/>
          </p:cNvPicPr>
          <p:nvPr/>
        </p:nvPicPr>
        <p:blipFill>
          <a:blip r:embed="rId2">
            <a:duotone>
              <a:prstClr val="black"/>
              <a:srgbClr val="00CCFF">
                <a:tint val="45000"/>
                <a:satMod val="400000"/>
              </a:srgbClr>
            </a:duotone>
            <a:extLst>
              <a:ext uri="{BEBA8EAE-BF5A-486C-A8C5-ECC9F3942E4B}">
                <a14:imgProps xmlns:a14="http://schemas.microsoft.com/office/drawing/2010/main">
                  <a14:imgLayer r:embed="rId3">
                    <a14:imgEffect>
                      <a14:artisticPhotocopy/>
                    </a14:imgEffect>
                  </a14:imgLayer>
                </a14:imgProps>
              </a:ext>
            </a:extLst>
          </a:blip>
          <a:stretch>
            <a:fillRect/>
          </a:stretch>
        </p:blipFill>
        <p:spPr>
          <a:xfrm>
            <a:off x="4842672" y="4574470"/>
            <a:ext cx="3502929" cy="5063642"/>
          </a:xfrm>
          <a:prstGeom prst="rect">
            <a:avLst/>
          </a:prstGeom>
        </p:spPr>
      </p:pic>
      <p:sp>
        <p:nvSpPr>
          <p:cNvPr id="12" name="CuadroTexto 11">
            <a:extLst>
              <a:ext uri="{FF2B5EF4-FFF2-40B4-BE49-F238E27FC236}">
                <a16:creationId xmlns:a16="http://schemas.microsoft.com/office/drawing/2014/main" id="{1DD8A054-837D-4D1B-85F2-351F70F959A9}"/>
              </a:ext>
            </a:extLst>
          </p:cNvPr>
          <p:cNvSpPr txBox="1"/>
          <p:nvPr/>
        </p:nvSpPr>
        <p:spPr>
          <a:xfrm>
            <a:off x="913432" y="4798540"/>
            <a:ext cx="3380518" cy="474178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2249" tIns="72249" rIns="72249" bIns="72249" numCol="1" spcCol="38100" rtlCol="0" anchor="ctr">
            <a:spAutoFit/>
          </a:bodyPr>
          <a:lstStyle/>
          <a:p>
            <a:pPr algn="ctr"/>
            <a:r>
              <a:rPr lang="es-ES" sz="2276" b="1" dirty="0"/>
              <a:t>La morosidad, el problema más habitual en las comunidades de vecinos</a:t>
            </a:r>
          </a:p>
          <a:p>
            <a:pPr algn="ctr"/>
            <a:r>
              <a:rPr lang="es-ES" sz="1991" cap="all" dirty="0"/>
              <a:t>24 MAYO, 2017 BY </a:t>
            </a:r>
          </a:p>
          <a:p>
            <a:pPr algn="ctr"/>
            <a:r>
              <a:rPr lang="es-ES" sz="1991" cap="all" dirty="0">
                <a:hlinkClick r:id="rId7"/>
              </a:rPr>
              <a:t>ALBACETECAPITAL</a:t>
            </a:r>
            <a:endParaRPr lang="es-ES" sz="1991" cap="all" dirty="0"/>
          </a:p>
          <a:p>
            <a:pPr algn="ctr"/>
            <a:r>
              <a:rPr lang="es-ES" sz="1991" dirty="0"/>
              <a:t>“Uno de los problemas que nos encontramos con más asiduidad en las comunidades de vecinos es el tema de morosidad” Lo dicen desde el colegio de Administradores de Fincas de Albacete y Cuenca.</a:t>
            </a:r>
          </a:p>
          <a:p>
            <a:pPr defTabSz="830849"/>
            <a:endParaRPr lang="es-ES" sz="5120" dirty="0"/>
          </a:p>
        </p:txBody>
      </p:sp>
      <p:sp>
        <p:nvSpPr>
          <p:cNvPr id="13" name="CuadroTexto 12">
            <a:extLst>
              <a:ext uri="{FF2B5EF4-FFF2-40B4-BE49-F238E27FC236}">
                <a16:creationId xmlns:a16="http://schemas.microsoft.com/office/drawing/2014/main" id="{50DF8ECC-1C27-4D65-BF0A-05BC2C4C71F8}"/>
              </a:ext>
            </a:extLst>
          </p:cNvPr>
          <p:cNvSpPr txBox="1"/>
          <p:nvPr/>
        </p:nvSpPr>
        <p:spPr>
          <a:xfrm>
            <a:off x="4842671" y="4655284"/>
            <a:ext cx="3444102" cy="50920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2249" tIns="72249" rIns="72249" bIns="72249" numCol="1" spcCol="38100" rtlCol="0" anchor="ctr">
            <a:spAutoFit/>
          </a:bodyPr>
          <a:lstStyle/>
          <a:p>
            <a:pPr algn="ctr"/>
            <a:r>
              <a:rPr lang="es-ES" sz="2276" b="1" dirty="0"/>
              <a:t>5º Estudio global sobre la morosidad en comunidades de propietarios en España</a:t>
            </a:r>
          </a:p>
          <a:p>
            <a:pPr algn="ctr"/>
            <a:r>
              <a:rPr lang="es-ES" sz="1991" dirty="0"/>
              <a:t>05/11/2016</a:t>
            </a:r>
          </a:p>
          <a:p>
            <a:pPr algn="ctr"/>
            <a:r>
              <a:rPr lang="es-ES" sz="1991" dirty="0"/>
              <a:t>De los datos analizados se obtiene que el 42,87% de las Comunidades de Propietarios tienen propietarios morosos.</a:t>
            </a:r>
          </a:p>
          <a:p>
            <a:pPr algn="ctr"/>
            <a:r>
              <a:rPr lang="es-ES" sz="1991" dirty="0"/>
              <a:t>Y el importe medio de la morosidad en cada comunidad de propietarios asciende a 1.377 euros.</a:t>
            </a:r>
            <a:endParaRPr lang="es-ES" sz="1991" cap="all" dirty="0"/>
          </a:p>
          <a:p>
            <a:pPr defTabSz="830849"/>
            <a:endParaRPr lang="es-ES" sz="5120" dirty="0"/>
          </a:p>
        </p:txBody>
      </p:sp>
      <p:sp>
        <p:nvSpPr>
          <p:cNvPr id="14" name="CuadroTexto 13">
            <a:extLst>
              <a:ext uri="{FF2B5EF4-FFF2-40B4-BE49-F238E27FC236}">
                <a16:creationId xmlns:a16="http://schemas.microsoft.com/office/drawing/2014/main" id="{D9423173-26FD-47A3-91CF-059C33FA60DE}"/>
              </a:ext>
            </a:extLst>
          </p:cNvPr>
          <p:cNvSpPr txBox="1"/>
          <p:nvPr/>
        </p:nvSpPr>
        <p:spPr>
          <a:xfrm>
            <a:off x="8983756" y="4606939"/>
            <a:ext cx="3324059" cy="41293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2249" tIns="72249" rIns="72249" bIns="72249" numCol="1" spcCol="38100" rtlCol="0" anchor="ctr">
            <a:spAutoFit/>
          </a:bodyPr>
          <a:lstStyle/>
          <a:p>
            <a:pPr defTabSz="830849"/>
            <a:r>
              <a:rPr lang="es-ES" sz="2276" b="1" dirty="0"/>
              <a:t>Un millón y medio de comunidades de vecinos no pueden hacer obras por los morosos</a:t>
            </a:r>
          </a:p>
          <a:p>
            <a:pPr defTabSz="830849"/>
            <a:r>
              <a:rPr lang="es-ES" sz="2276" dirty="0"/>
              <a:t>28 SEPTIEMBRE, 2017</a:t>
            </a:r>
          </a:p>
          <a:p>
            <a:pPr defTabSz="830849"/>
            <a:r>
              <a:rPr lang="es-ES" sz="2276" dirty="0"/>
              <a:t>BY IDEALISTA</a:t>
            </a:r>
          </a:p>
          <a:p>
            <a:pPr defTabSz="830849"/>
            <a:r>
              <a:rPr lang="es-ES" sz="1991" dirty="0"/>
              <a:t>“Según los datos del Consejo General de Administradores de Fincas, los vecinos adeudaban a cierre del año 1.666 millones de euros”:</a:t>
            </a:r>
          </a:p>
          <a:p>
            <a:pPr defTabSz="830849"/>
            <a:endParaRPr lang="es-ES" sz="2276" b="1" dirty="0"/>
          </a:p>
        </p:txBody>
      </p:sp>
      <p:sp>
        <p:nvSpPr>
          <p:cNvPr id="16" name="Shape 130">
            <a:extLst>
              <a:ext uri="{FF2B5EF4-FFF2-40B4-BE49-F238E27FC236}">
                <a16:creationId xmlns:a16="http://schemas.microsoft.com/office/drawing/2014/main" id="{BAAD340C-072C-4FD4-B36D-0AEB35EC11AD}"/>
              </a:ext>
            </a:extLst>
          </p:cNvPr>
          <p:cNvSpPr/>
          <p:nvPr/>
        </p:nvSpPr>
        <p:spPr>
          <a:xfrm>
            <a:off x="3048000" y="371444"/>
            <a:ext cx="9676860" cy="726832"/>
          </a:xfrm>
          <a:prstGeom prst="rect">
            <a:avLst/>
          </a:prstGeom>
          <a:solidFill>
            <a:srgbClr val="75B0DD"/>
          </a:solidFill>
          <a:ln w="12700">
            <a:noFill/>
            <a:miter lim="400000"/>
          </a:ln>
          <a:effectLst>
            <a:outerShdw blurRad="50800" dist="63500" dir="2700000" algn="tl" rotWithShape="0">
              <a:prstClr val="black">
                <a:alpha val="40000"/>
              </a:prstClr>
            </a:outerShdw>
            <a:softEdge rad="31750"/>
          </a:effectLst>
        </p:spPr>
        <p:txBody>
          <a:bodyPr lIns="46893" tIns="46893" rIns="46893" bIns="46893" anchor="ctr"/>
          <a:lstStyle/>
          <a:p>
            <a:pPr>
              <a:defRPr sz="2400">
                <a:solidFill>
                  <a:srgbClr val="FFFFFF"/>
                </a:solidFill>
              </a:defRPr>
            </a:pPr>
            <a:endParaRPr sz="2215" dirty="0"/>
          </a:p>
        </p:txBody>
      </p:sp>
      <p:sp>
        <p:nvSpPr>
          <p:cNvPr id="17" name="Shape 133">
            <a:extLst>
              <a:ext uri="{FF2B5EF4-FFF2-40B4-BE49-F238E27FC236}">
                <a16:creationId xmlns:a16="http://schemas.microsoft.com/office/drawing/2014/main" id="{A886A6C9-4219-44AA-B894-29322CBC0F7A}"/>
              </a:ext>
            </a:extLst>
          </p:cNvPr>
          <p:cNvSpPr/>
          <p:nvPr/>
        </p:nvSpPr>
        <p:spPr>
          <a:xfrm>
            <a:off x="3028160" y="425721"/>
            <a:ext cx="9676860" cy="648700"/>
          </a:xfrm>
          <a:prstGeom prst="rect">
            <a:avLst/>
          </a:prstGeom>
          <a:ln w="12700">
            <a:miter lim="400000"/>
          </a:ln>
          <a:extLst>
            <a:ext uri="{C572A759-6A51-4108-AA02-DFA0A04FC94B}">
              <ma14:wrappingTextBoxFlag xmlns="" xmlns:ma14="http://schemas.microsoft.com/office/mac/drawingml/2011/main" val="1"/>
            </a:ext>
          </a:extLst>
        </p:spPr>
        <p:txBody>
          <a:bodyPr wrap="square" lIns="46893" tIns="46893" rIns="46893" bIns="46893" anchor="ctr">
            <a:spAutoFit/>
          </a:bodyPr>
          <a:lstStyle>
            <a:lvl1pPr>
              <a:defRPr sz="3500" spc="-140">
                <a:solidFill>
                  <a:srgbClr val="FFFFFF"/>
                </a:solidFill>
                <a:latin typeface="ArialUnicodeMS"/>
                <a:ea typeface="ArialUnicodeMS"/>
                <a:cs typeface="ArialUnicodeMS"/>
                <a:sym typeface="ArialUnicodeMS"/>
              </a:defRPr>
            </a:lvl1pPr>
          </a:lstStyle>
          <a:p>
            <a:r>
              <a:rPr lang="es-ES" sz="3600" dirty="0">
                <a:solidFill>
                  <a:schemeClr val="bg1"/>
                </a:solidFill>
                <a:latin typeface="Century Gothic" panose="020B0502020202020204" pitchFamily="34" charset="0"/>
                <a:ea typeface="ＭＳ Ｐゴシック" charset="-128"/>
              </a:rPr>
              <a:t>7.  Morosidad en las comunidades de vecinos</a:t>
            </a:r>
            <a:endParaRPr sz="3600" dirty="0">
              <a:solidFill>
                <a:schemeClr val="bg1"/>
              </a:solidFill>
              <a:latin typeface="Century Gothic" panose="020B0502020202020204" pitchFamily="34" charset="0"/>
              <a:ea typeface="ＭＳ Ｐゴシック" charset="-128"/>
            </a:endParaRPr>
          </a:p>
        </p:txBody>
      </p:sp>
      <p:pic>
        <p:nvPicPr>
          <p:cNvPr id="18" name="pasted-image.pdf">
            <a:extLst>
              <a:ext uri="{FF2B5EF4-FFF2-40B4-BE49-F238E27FC236}">
                <a16:creationId xmlns:a16="http://schemas.microsoft.com/office/drawing/2014/main" id="{DE8CC4C0-BF15-47B2-A9C4-E25A4A28D76B}"/>
              </a:ext>
            </a:extLst>
          </p:cNvPr>
          <p:cNvPicPr>
            <a:picLocks noChangeAspect="1"/>
          </p:cNvPicPr>
          <p:nvPr/>
        </p:nvPicPr>
        <p:blipFill>
          <a:blip r:embed="rId8" cstate="print">
            <a:extLst/>
          </a:blip>
          <a:stretch>
            <a:fillRect/>
          </a:stretch>
        </p:blipFill>
        <p:spPr>
          <a:xfrm>
            <a:off x="266767" y="351768"/>
            <a:ext cx="2087368" cy="727495"/>
          </a:xfrm>
          <a:prstGeom prst="rect">
            <a:avLst/>
          </a:prstGeom>
          <a:ln w="12700">
            <a:miter lim="400000"/>
          </a:ln>
        </p:spPr>
      </p:pic>
    </p:spTree>
    <p:extLst>
      <p:ext uri="{BB962C8B-B14F-4D97-AF65-F5344CB8AC3E}">
        <p14:creationId xmlns:p14="http://schemas.microsoft.com/office/powerpoint/2010/main" val="384670212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3.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Tema de 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6251</TotalTime>
  <Words>1327</Words>
  <Application>Microsoft Office PowerPoint</Application>
  <PresentationFormat>Personalizado</PresentationFormat>
  <Paragraphs>206</Paragraphs>
  <Slides>23</Slides>
  <Notes>0</Notes>
  <HiddenSlides>0</HiddenSlides>
  <MMClips>0</MMClips>
  <ScaleCrop>false</ScaleCrop>
  <HeadingPairs>
    <vt:vector size="6" baseType="variant">
      <vt:variant>
        <vt:lpstr>Fuentes usadas</vt:lpstr>
      </vt:variant>
      <vt:variant>
        <vt:i4>18</vt:i4>
      </vt:variant>
      <vt:variant>
        <vt:lpstr>Tema</vt:lpstr>
      </vt:variant>
      <vt:variant>
        <vt:i4>2</vt:i4>
      </vt:variant>
      <vt:variant>
        <vt:lpstr>Títulos de diapositiva</vt:lpstr>
      </vt:variant>
      <vt:variant>
        <vt:i4>23</vt:i4>
      </vt:variant>
    </vt:vector>
  </HeadingPairs>
  <TitlesOfParts>
    <vt:vector size="43" baseType="lpstr">
      <vt:lpstr>ＭＳ Ｐゴシック</vt:lpstr>
      <vt:lpstr>MS UI Gothic</vt:lpstr>
      <vt:lpstr>Adobe Caslon Pro Bold</vt:lpstr>
      <vt:lpstr>Arial</vt:lpstr>
      <vt:lpstr>Arial Unicode MS</vt:lpstr>
      <vt:lpstr>ArialUnicodeMS</vt:lpstr>
      <vt:lpstr>Calibri</vt:lpstr>
      <vt:lpstr>Century Gothic</vt:lpstr>
      <vt:lpstr>Gill Sans</vt:lpstr>
      <vt:lpstr>Helvetica</vt:lpstr>
      <vt:lpstr>Helvetica Light</vt:lpstr>
      <vt:lpstr>Helvetica Neue</vt:lpstr>
      <vt:lpstr>Impact</vt:lpstr>
      <vt:lpstr>Lato Light</vt:lpstr>
      <vt:lpstr>Lato Regular</vt:lpstr>
      <vt:lpstr>Open Sans</vt:lpstr>
      <vt:lpstr>Verdana</vt:lpstr>
      <vt:lpstr>Wingdings</vt:lpstr>
      <vt:lpstr>White</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Ivan Alarcon</dc:creator>
  <cp:lastModifiedBy>lnazzaro@iciredimpagados.com</cp:lastModifiedBy>
  <cp:revision>541</cp:revision>
  <cp:lastPrinted>2016-06-01T11:27:42Z</cp:lastPrinted>
  <dcterms:modified xsi:type="dcterms:W3CDTF">2018-07-23T11:33:02Z</dcterms:modified>
</cp:coreProperties>
</file>